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jfif" ContentType="image/jpeg"/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56" r:id="rId5"/>
    <p:sldId id="263" r:id="rId6"/>
    <p:sldId id="261" r:id="rId7"/>
    <p:sldId id="264" r:id="rId8"/>
    <p:sldId id="296" r:id="rId9"/>
    <p:sldId id="266" r:id="rId10"/>
    <p:sldId id="289" r:id="rId11"/>
    <p:sldId id="257" r:id="rId12"/>
    <p:sldId id="286" r:id="rId13"/>
    <p:sldId id="287" r:id="rId14"/>
    <p:sldId id="273" r:id="rId15"/>
    <p:sldId id="995" r:id="rId16"/>
    <p:sldId id="996" r:id="rId17"/>
    <p:sldId id="291" r:id="rId18"/>
    <p:sldId id="997" r:id="rId19"/>
    <p:sldId id="260" r:id="rId20"/>
    <p:sldId id="292" r:id="rId21"/>
    <p:sldId id="259" r:id="rId22"/>
    <p:sldId id="281" r:id="rId23"/>
    <p:sldId id="274" r:id="rId24"/>
    <p:sldId id="275" r:id="rId25"/>
    <p:sldId id="276" r:id="rId26"/>
    <p:sldId id="280" r:id="rId27"/>
    <p:sldId id="277" r:id="rId28"/>
    <p:sldId id="278" r:id="rId29"/>
    <p:sldId id="279" r:id="rId30"/>
    <p:sldId id="282" r:id="rId31"/>
    <p:sldId id="269" r:id="rId32"/>
    <p:sldId id="288" r:id="rId33"/>
    <p:sldId id="27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A6F"/>
    <a:srgbClr val="0000FF"/>
    <a:srgbClr val="0033CC"/>
    <a:srgbClr val="D39650"/>
    <a:srgbClr val="092240"/>
    <a:srgbClr val="966835"/>
    <a:srgbClr val="FFFFFF"/>
    <a:srgbClr val="FEC271"/>
    <a:srgbClr val="EF9C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A96656-1E15-4451-8D0A-213FBC103A4E}" v="13" dt="2023-05-16T16:05:15.255"/>
    <p1510:client id="{9412C3C8-AA24-4A47-A6D1-DECCA6CFF65D}" v="1" dt="2023-05-16T15:55:07.3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404" autoAdjust="0"/>
  </p:normalViewPr>
  <p:slideViewPr>
    <p:cSldViewPr snapToGrid="0">
      <p:cViewPr>
        <p:scale>
          <a:sx n="75" d="100"/>
          <a:sy n="75" d="100"/>
        </p:scale>
        <p:origin x="90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EKO LAZPITA SUINAGA" userId="03ca8ae1-9a00-4a22-9561-fb3a3d760218" providerId="ADAL" clId="{63A96656-1E15-4451-8D0A-213FBC103A4E}"/>
    <pc:docChg chg="custSel modSld">
      <pc:chgData name="ENEKO LAZPITA SUINAGA" userId="03ca8ae1-9a00-4a22-9561-fb3a3d760218" providerId="ADAL" clId="{63A96656-1E15-4451-8D0A-213FBC103A4E}" dt="2023-05-16T16:05:15.255" v="12" actId="167"/>
      <pc:docMkLst>
        <pc:docMk/>
      </pc:docMkLst>
      <pc:sldChg chg="addSp delSp modSp mod">
        <pc:chgData name="ENEKO LAZPITA SUINAGA" userId="03ca8ae1-9a00-4a22-9561-fb3a3d760218" providerId="ADAL" clId="{63A96656-1E15-4451-8D0A-213FBC103A4E}" dt="2023-05-16T16:05:15.255" v="12" actId="167"/>
        <pc:sldMkLst>
          <pc:docMk/>
          <pc:sldMk cId="2063627965" sldId="289"/>
        </pc:sldMkLst>
        <pc:spChg chg="del">
          <ac:chgData name="ENEKO LAZPITA SUINAGA" userId="03ca8ae1-9a00-4a22-9561-fb3a3d760218" providerId="ADAL" clId="{63A96656-1E15-4451-8D0A-213FBC103A4E}" dt="2023-05-16T16:03:30.012" v="0" actId="478"/>
          <ac:spMkLst>
            <pc:docMk/>
            <pc:sldMk cId="2063627965" sldId="289"/>
            <ac:spMk id="9" creationId="{1E626312-C24B-5B93-F9B7-16327BC577B3}"/>
          </ac:spMkLst>
        </pc:spChg>
        <pc:spChg chg="del">
          <ac:chgData name="ENEKO LAZPITA SUINAGA" userId="03ca8ae1-9a00-4a22-9561-fb3a3d760218" providerId="ADAL" clId="{63A96656-1E15-4451-8D0A-213FBC103A4E}" dt="2023-05-16T16:03:30.012" v="0" actId="478"/>
          <ac:spMkLst>
            <pc:docMk/>
            <pc:sldMk cId="2063627965" sldId="289"/>
            <ac:spMk id="11" creationId="{140C215A-8A99-EAAF-4C5B-BE702504CDCA}"/>
          </ac:spMkLst>
        </pc:spChg>
        <pc:spChg chg="del">
          <ac:chgData name="ENEKO LAZPITA SUINAGA" userId="03ca8ae1-9a00-4a22-9561-fb3a3d760218" providerId="ADAL" clId="{63A96656-1E15-4451-8D0A-213FBC103A4E}" dt="2023-05-16T16:03:30.012" v="0" actId="478"/>
          <ac:spMkLst>
            <pc:docMk/>
            <pc:sldMk cId="2063627965" sldId="289"/>
            <ac:spMk id="22" creationId="{4C063B80-3267-ED55-7883-F65F889092E3}"/>
          </ac:spMkLst>
        </pc:spChg>
        <pc:spChg chg="del">
          <ac:chgData name="ENEKO LAZPITA SUINAGA" userId="03ca8ae1-9a00-4a22-9561-fb3a3d760218" providerId="ADAL" clId="{63A96656-1E15-4451-8D0A-213FBC103A4E}" dt="2023-05-16T16:03:30.012" v="0" actId="478"/>
          <ac:spMkLst>
            <pc:docMk/>
            <pc:sldMk cId="2063627965" sldId="289"/>
            <ac:spMk id="23" creationId="{9A02F824-8210-4090-8041-A90CA477F70E}"/>
          </ac:spMkLst>
        </pc:spChg>
        <pc:spChg chg="del">
          <ac:chgData name="ENEKO LAZPITA SUINAGA" userId="03ca8ae1-9a00-4a22-9561-fb3a3d760218" providerId="ADAL" clId="{63A96656-1E15-4451-8D0A-213FBC103A4E}" dt="2023-05-16T16:03:30.012" v="0" actId="478"/>
          <ac:spMkLst>
            <pc:docMk/>
            <pc:sldMk cId="2063627965" sldId="289"/>
            <ac:spMk id="32" creationId="{6E8EF550-F3AA-2328-5580-B92B70A03112}"/>
          </ac:spMkLst>
        </pc:spChg>
        <pc:graphicFrameChg chg="add del mod">
          <ac:chgData name="ENEKO LAZPITA SUINAGA" userId="03ca8ae1-9a00-4a22-9561-fb3a3d760218" providerId="ADAL" clId="{63A96656-1E15-4451-8D0A-213FBC103A4E}" dt="2023-05-16T16:03:53.272" v="6" actId="478"/>
          <ac:graphicFrameMkLst>
            <pc:docMk/>
            <pc:sldMk cId="2063627965" sldId="289"/>
            <ac:graphicFrameMk id="18" creationId="{3467167F-1C54-6B13-7145-A9278A2F0225}"/>
          </ac:graphicFrameMkLst>
        </pc:graphicFrameChg>
        <pc:picChg chg="del">
          <ac:chgData name="ENEKO LAZPITA SUINAGA" userId="03ca8ae1-9a00-4a22-9561-fb3a3d760218" providerId="ADAL" clId="{63A96656-1E15-4451-8D0A-213FBC103A4E}" dt="2023-05-16T16:03:30.012" v="0" actId="478"/>
          <ac:picMkLst>
            <pc:docMk/>
            <pc:sldMk cId="2063627965" sldId="289"/>
            <ac:picMk id="3" creationId="{7009BD1C-D70C-DAD5-CBB5-A686D28FE261}"/>
          </ac:picMkLst>
        </pc:picChg>
        <pc:picChg chg="del">
          <ac:chgData name="ENEKO LAZPITA SUINAGA" userId="03ca8ae1-9a00-4a22-9561-fb3a3d760218" providerId="ADAL" clId="{63A96656-1E15-4451-8D0A-213FBC103A4E}" dt="2023-05-16T16:03:30.012" v="0" actId="478"/>
          <ac:picMkLst>
            <pc:docMk/>
            <pc:sldMk cId="2063627965" sldId="289"/>
            <ac:picMk id="5" creationId="{FFA1ED65-25E2-879C-0FD5-0469A71B264E}"/>
          </ac:picMkLst>
        </pc:picChg>
        <pc:picChg chg="del">
          <ac:chgData name="ENEKO LAZPITA SUINAGA" userId="03ca8ae1-9a00-4a22-9561-fb3a3d760218" providerId="ADAL" clId="{63A96656-1E15-4451-8D0A-213FBC103A4E}" dt="2023-05-16T16:03:30.012" v="0" actId="478"/>
          <ac:picMkLst>
            <pc:docMk/>
            <pc:sldMk cId="2063627965" sldId="289"/>
            <ac:picMk id="7" creationId="{EB40AD0E-618D-2B63-A864-CE1724090E07}"/>
          </ac:picMkLst>
        </pc:picChg>
        <pc:picChg chg="del">
          <ac:chgData name="ENEKO LAZPITA SUINAGA" userId="03ca8ae1-9a00-4a22-9561-fb3a3d760218" providerId="ADAL" clId="{63A96656-1E15-4451-8D0A-213FBC103A4E}" dt="2023-05-16T16:03:30.012" v="0" actId="478"/>
          <ac:picMkLst>
            <pc:docMk/>
            <pc:sldMk cId="2063627965" sldId="289"/>
            <ac:picMk id="8" creationId="{2C8F9848-F97D-B0BB-5F40-67FADAC8C27B}"/>
          </ac:picMkLst>
        </pc:picChg>
        <pc:picChg chg="del">
          <ac:chgData name="ENEKO LAZPITA SUINAGA" userId="03ca8ae1-9a00-4a22-9561-fb3a3d760218" providerId="ADAL" clId="{63A96656-1E15-4451-8D0A-213FBC103A4E}" dt="2023-05-16T16:03:30.012" v="0" actId="478"/>
          <ac:picMkLst>
            <pc:docMk/>
            <pc:sldMk cId="2063627965" sldId="289"/>
            <ac:picMk id="17" creationId="{9070501E-8F9A-14C5-AB4E-498C349A3533}"/>
          </ac:picMkLst>
        </pc:picChg>
        <pc:picChg chg="del">
          <ac:chgData name="ENEKO LAZPITA SUINAGA" userId="03ca8ae1-9a00-4a22-9561-fb3a3d760218" providerId="ADAL" clId="{63A96656-1E15-4451-8D0A-213FBC103A4E}" dt="2023-05-16T16:03:30.012" v="0" actId="478"/>
          <ac:picMkLst>
            <pc:docMk/>
            <pc:sldMk cId="2063627965" sldId="289"/>
            <ac:picMk id="19" creationId="{E2B122F7-B5E1-08F2-FF90-E1CADE9646A6}"/>
          </ac:picMkLst>
        </pc:picChg>
        <pc:picChg chg="del">
          <ac:chgData name="ENEKO LAZPITA SUINAGA" userId="03ca8ae1-9a00-4a22-9561-fb3a3d760218" providerId="ADAL" clId="{63A96656-1E15-4451-8D0A-213FBC103A4E}" dt="2023-05-16T16:03:30.012" v="0" actId="478"/>
          <ac:picMkLst>
            <pc:docMk/>
            <pc:sldMk cId="2063627965" sldId="289"/>
            <ac:picMk id="21" creationId="{8EB93B33-34B0-445C-E7A6-333047E6EAE7}"/>
          </ac:picMkLst>
        </pc:picChg>
        <pc:picChg chg="add mod ord">
          <ac:chgData name="ENEKO LAZPITA SUINAGA" userId="03ca8ae1-9a00-4a22-9561-fb3a3d760218" providerId="ADAL" clId="{63A96656-1E15-4451-8D0A-213FBC103A4E}" dt="2023-05-16T16:05:15.255" v="12" actId="167"/>
          <ac:picMkLst>
            <pc:docMk/>
            <pc:sldMk cId="2063627965" sldId="289"/>
            <ac:picMk id="24" creationId="{5F773424-1ED2-6BAE-CBAA-0371D634DE43}"/>
          </ac:picMkLst>
        </pc:picChg>
        <pc:picChg chg="del">
          <ac:chgData name="ENEKO LAZPITA SUINAGA" userId="03ca8ae1-9a00-4a22-9561-fb3a3d760218" providerId="ADAL" clId="{63A96656-1E15-4451-8D0A-213FBC103A4E}" dt="2023-05-16T16:03:30.012" v="0" actId="478"/>
          <ac:picMkLst>
            <pc:docMk/>
            <pc:sldMk cId="2063627965" sldId="289"/>
            <ac:picMk id="25" creationId="{41D91063-9282-FB5A-64FE-860CD7EB73BB}"/>
          </ac:picMkLst>
        </pc:picChg>
        <pc:picChg chg="del">
          <ac:chgData name="ENEKO LAZPITA SUINAGA" userId="03ca8ae1-9a00-4a22-9561-fb3a3d760218" providerId="ADAL" clId="{63A96656-1E15-4451-8D0A-213FBC103A4E}" dt="2023-05-16T16:03:30.012" v="0" actId="478"/>
          <ac:picMkLst>
            <pc:docMk/>
            <pc:sldMk cId="2063627965" sldId="289"/>
            <ac:picMk id="27" creationId="{7795A77F-492A-9AB0-1FCD-704AE9F23F0C}"/>
          </ac:picMkLst>
        </pc:picChg>
        <pc:picChg chg="del">
          <ac:chgData name="ENEKO LAZPITA SUINAGA" userId="03ca8ae1-9a00-4a22-9561-fb3a3d760218" providerId="ADAL" clId="{63A96656-1E15-4451-8D0A-213FBC103A4E}" dt="2023-05-16T16:03:30.012" v="0" actId="478"/>
          <ac:picMkLst>
            <pc:docMk/>
            <pc:sldMk cId="2063627965" sldId="289"/>
            <ac:picMk id="29" creationId="{CA126EE7-2ABF-A7BA-96FD-6CC7BEE7F57A}"/>
          </ac:picMkLst>
        </pc:picChg>
        <pc:picChg chg="del">
          <ac:chgData name="ENEKO LAZPITA SUINAGA" userId="03ca8ae1-9a00-4a22-9561-fb3a3d760218" providerId="ADAL" clId="{63A96656-1E15-4451-8D0A-213FBC103A4E}" dt="2023-05-16T16:03:31.639" v="1" actId="478"/>
          <ac:picMkLst>
            <pc:docMk/>
            <pc:sldMk cId="2063627965" sldId="289"/>
            <ac:picMk id="31" creationId="{31D42C7E-ED57-A626-EC7E-43BB7DB735FA}"/>
          </ac:picMkLst>
        </pc:picChg>
        <pc:picChg chg="del">
          <ac:chgData name="ENEKO LAZPITA SUINAGA" userId="03ca8ae1-9a00-4a22-9561-fb3a3d760218" providerId="ADAL" clId="{63A96656-1E15-4451-8D0A-213FBC103A4E}" dt="2023-05-16T16:03:30.012" v="0" actId="478"/>
          <ac:picMkLst>
            <pc:docMk/>
            <pc:sldMk cId="2063627965" sldId="289"/>
            <ac:picMk id="34" creationId="{44CF480B-C354-E2AC-DC92-247F493182A0}"/>
          </ac:picMkLst>
        </pc:picChg>
        <pc:picChg chg="del">
          <ac:chgData name="ENEKO LAZPITA SUINAGA" userId="03ca8ae1-9a00-4a22-9561-fb3a3d760218" providerId="ADAL" clId="{63A96656-1E15-4451-8D0A-213FBC103A4E}" dt="2023-05-16T16:03:30.012" v="0" actId="478"/>
          <ac:picMkLst>
            <pc:docMk/>
            <pc:sldMk cId="2063627965" sldId="289"/>
            <ac:picMk id="36" creationId="{3BCD25B7-6CBE-0C9F-53FA-A6A849F1D46E}"/>
          </ac:picMkLst>
        </pc:picChg>
        <pc:picChg chg="del">
          <ac:chgData name="ENEKO LAZPITA SUINAGA" userId="03ca8ae1-9a00-4a22-9561-fb3a3d760218" providerId="ADAL" clId="{63A96656-1E15-4451-8D0A-213FBC103A4E}" dt="2023-05-16T16:03:30.012" v="0" actId="478"/>
          <ac:picMkLst>
            <pc:docMk/>
            <pc:sldMk cId="2063627965" sldId="289"/>
            <ac:picMk id="38" creationId="{013B6DC4-8E23-BCEC-9DB0-3F54F349F0B5}"/>
          </ac:picMkLst>
        </pc:picChg>
      </pc:sldChg>
    </pc:docChg>
  </pc:docChgLst>
  <pc:docChgLst>
    <pc:chgData name="ENEKO LAZPITA SUINAGA" userId="S::e.lazpita@upm.es::03ca8ae1-9a00-4a22-9561-fb3a3d760218" providerId="AD" clId="Web-{9412C3C8-AA24-4A47-A6D1-DECCA6CFF65D}"/>
    <pc:docChg chg="delSld">
      <pc:chgData name="ENEKO LAZPITA SUINAGA" userId="S::e.lazpita@upm.es::03ca8ae1-9a00-4a22-9561-fb3a3d760218" providerId="AD" clId="Web-{9412C3C8-AA24-4A47-A6D1-DECCA6CFF65D}" dt="2023-05-16T15:55:07.319" v="0"/>
      <pc:docMkLst>
        <pc:docMk/>
      </pc:docMkLst>
      <pc:sldChg chg="del">
        <pc:chgData name="ENEKO LAZPITA SUINAGA" userId="S::e.lazpita@upm.es::03ca8ae1-9a00-4a22-9561-fb3a3d760218" providerId="AD" clId="Web-{9412C3C8-AA24-4A47-A6D1-DECCA6CFF65D}" dt="2023-05-16T15:55:07.319" v="0"/>
        <pc:sldMkLst>
          <pc:docMk/>
          <pc:sldMk cId="3227352199" sldId="2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C29EE-3731-4085-BDCD-44AE3B673ADA}" type="datetimeFigureOut">
              <a:rPr lang="es-ES" smtClean="0"/>
              <a:t>16/05/2023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DEE14-491E-4680-BE96-DA10D023991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299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63364D-8ECE-4F81-17C8-E19E4DBAC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86E49A-6B67-4F18-409E-9F23491BE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BFF840-1BB1-968D-93E0-E39D0E55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1F17-DE0C-4467-B72A-95594552003C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CBCAE8-3B6D-29BE-4FE3-4191A0ECF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0B4FB9-E051-A15B-A5CF-E4B9F9017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486693-5D96-EC22-666D-AA6E49B98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A81438-DEAB-721B-C590-EF0E1CF12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6B9809-DBBA-5D39-FB5A-E5BF989C2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1F17-DE0C-4467-B72A-95594552003C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3B3E3A-986E-4552-A9F2-7B06493E3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92EB3E-9D1D-5656-1A9A-82BEF777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1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12939D-2544-1717-B2B6-D43F128113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185A1FD-A828-70FD-819F-5DC5EA6EA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5F8E1A-6B16-CEA9-6B31-ED58487A7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1F17-DE0C-4467-B72A-95594552003C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88EF04-041C-37CE-991C-FC182FC70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31B4F8-E3EF-EAF9-9070-D3EB6FE2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8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9FE8B-4CDD-86BD-9EF4-72B02C89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0F3C34-8951-8318-7F7B-14B696FBA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B00FB5-949C-C1C1-8788-036DC5590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1F17-DE0C-4467-B72A-95594552003C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E9FE04-589D-67E5-ACED-4531A607F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2AD9BE-937C-811B-9FC1-787BFBD7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4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09A2A-CD4E-556B-2050-083496518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74207D-596B-7E19-6F74-D86667341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3802D6-ED88-7ED3-A998-2B5DDB721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1F17-DE0C-4467-B72A-95594552003C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A047DF-2D12-8BCC-90FF-B5D34609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E6B28-90E1-BBD2-5B7D-F9DB1A7D4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8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8E3B4-4A5C-3F3D-E957-2650B5395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47A839-621D-F709-2916-E5603EBBC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4628AF1-E7EA-9456-9FEE-9FE4C2AFF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6AEC62-B2EA-C264-1717-70CB07EB5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1F17-DE0C-4467-B72A-95594552003C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2FA2F1-B28C-8486-FD6C-B9050F467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46DA98-95B3-5AE0-719D-D615C58A7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82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747FE-99DD-4D94-3D99-0736BA509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E43FCC-5B29-DC8F-5CB5-222A5D4A3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D09CCD-D2E6-973A-9892-BF5634F1B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165064D-FB8B-067A-EB7A-65C32A8C73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88C273C-4DF1-DA00-B370-522E4250A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09ECAB3-58CD-7882-D382-A38262354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1F17-DE0C-4467-B72A-95594552003C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450A188-0A1F-93E3-5AF8-11789B3E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E03127-11FE-0DA5-A614-B32444C6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38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EF1A3-14C9-AB9C-EABC-B9DDA1F03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611C3A9-DE75-97F1-2451-E9AA8798C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1F17-DE0C-4467-B72A-95594552003C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7A9EB2-C74E-0F42-50AE-2481DF2C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30B8B8A-C11B-08C8-99C5-EACB005C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4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065200B-F798-852C-01BD-51DEB93F2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1F17-DE0C-4467-B72A-95594552003C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EED195-A573-D7FF-CA83-4190DA631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FD0A05-8E30-4DA7-8822-E98BB2B6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63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EFEC5-B1E6-4E1C-BAD5-FB7E174E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54D7A9-49D7-0F8C-867F-221CDF537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9953DA-6DB6-AD93-D05F-DA6063CDA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F9D645-9036-A29C-8346-860887B0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1F17-DE0C-4467-B72A-95594552003C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2A4F87-2D74-3B43-ED0C-1623167AC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BA2709-FEA5-9B51-1F87-85D899A6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08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A3CA4-EAB2-2062-6111-E1ACC2880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8C1AAA7-0E62-EBBF-3000-B1FBF3F4E1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86569C-52FF-8E0B-72A2-B68A6D320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DF66BD-B2FF-B986-62E2-AB7F5DC13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1F17-DE0C-4467-B72A-95594552003C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42064C-3A84-0274-AA67-00D93DD7F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99DC4A-DE69-C022-0F83-C5D8E9A4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0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A5F134E-76F2-6DFD-593A-2F40578D1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1BA2E1-AC1D-CA71-7351-EFCDB437E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48F5A0-EF91-1D2C-B594-DE7691B2A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71F17-DE0C-4467-B72A-95594552003C}" type="datetimeFigureOut">
              <a:rPr lang="en-US" smtClean="0"/>
              <a:t>5/16/2023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96D99C-B238-7FC6-2217-12D0B5A96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1EFAE4-0B62-424F-3A24-B03C545CB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B8C5E-4A13-402E-A7D5-665EF09EE9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0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oledad.leclainche@upm.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ites.google.com/view/soledadleclainch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flows.github.io/modelflowsapp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flows.github.io/modelflowsapp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6.png"/><Relationship Id="rId3" Type="http://schemas.openxmlformats.org/officeDocument/2006/relationships/image" Target="../media/image2.jpg"/><Relationship Id="rId7" Type="http://schemas.openxmlformats.org/officeDocument/2006/relationships/image" Target="../media/image33.PNG"/><Relationship Id="rId12" Type="http://schemas.openxmlformats.org/officeDocument/2006/relationships/image" Target="../media/image3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jpeg"/><Relationship Id="rId3" Type="http://schemas.openxmlformats.org/officeDocument/2006/relationships/image" Target="../media/image2.jpg"/><Relationship Id="rId12" Type="http://schemas.openxmlformats.org/officeDocument/2006/relationships/image" Target="../media/image39.png"/><Relationship Id="rId1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11" Type="http://schemas.openxmlformats.org/officeDocument/2006/relationships/image" Target="../media/image72.pdf"/><Relationship Id="rId5" Type="http://schemas.openxmlformats.org/officeDocument/2006/relationships/image" Target="../media/image4.png"/><Relationship Id="rId15" Type="http://schemas.openxmlformats.org/officeDocument/2006/relationships/image" Target="../media/image41.jpe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70.pdf"/><Relationship Id="rId1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6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47.png"/><Relationship Id="rId7" Type="http://schemas.openxmlformats.org/officeDocument/2006/relationships/image" Target="../media/image3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flows.github.io/modelflowsapp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flows.github.io/modelflowsapp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50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flows.github.io/modelflowsapp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flows.github.io/modelflowsapp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openxmlformats.org/officeDocument/2006/relationships/image" Target="../media/image5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JP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8.png"/><Relationship Id="rId2" Type="http://schemas.microsoft.com/office/2007/relationships/media" Target="file:///C:\Users\sole\Desktop\Presentations\2020_UniAutonoma\Flutter.mp4" TargetMode="External"/><Relationship Id="rId1" Type="http://schemas.openxmlformats.org/officeDocument/2006/relationships/video" Target="NULL" TargetMode="External"/><Relationship Id="rId6" Type="http://schemas.openxmlformats.org/officeDocument/2006/relationships/image" Target="../media/image67.PNG"/><Relationship Id="rId5" Type="http://schemas.openxmlformats.org/officeDocument/2006/relationships/image" Target="../media/image66.jfif"/><Relationship Id="rId4" Type="http://schemas.openxmlformats.org/officeDocument/2006/relationships/image" Target="../media/image1.png"/><Relationship Id="rId9" Type="http://schemas.openxmlformats.org/officeDocument/2006/relationships/image" Target="../media/image6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flows.github.io/modelflowsapp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soledad.leclainche@upm.e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modelflows.github.io/modelflowsapp/" TargetMode="External"/><Relationship Id="rId4" Type="http://schemas.openxmlformats.org/officeDocument/2006/relationships/hyperlink" Target="https://sites.google.com/view/soledadleclainch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17" Type="http://schemas.openxmlformats.org/officeDocument/2006/relationships/image" Target="../media/image21.jpeg"/><Relationship Id="rId2" Type="http://schemas.openxmlformats.org/officeDocument/2006/relationships/image" Target="../media/image1.png"/><Relationship Id="rId16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hyperlink" Target="https://sites.google.com/view/soledadleclainche/research-group-modelflows" TargetMode="External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11" Type="http://schemas.openxmlformats.org/officeDocument/2006/relationships/image" Target="../media/image30.png"/><Relationship Id="rId5" Type="http://schemas.openxmlformats.org/officeDocument/2006/relationships/image" Target="../media/image24.jp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flows.github.io/modelflowsapp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FE8F26-87C2-AC43-EB2D-6A30047D3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135" y="597775"/>
            <a:ext cx="10155729" cy="190831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br>
              <a:rPr lang="en-US" sz="3800" b="1" dirty="0">
                <a:solidFill>
                  <a:srgbClr val="0000FF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en-US" sz="3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38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Artificial intelligence, machine learning and data-driven methods to model complex problems</a:t>
            </a:r>
            <a:endParaRPr lang="en-GB" sz="3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7BADF7-C535-A52A-7D9E-B36BFC713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681" y="2918637"/>
            <a:ext cx="11478638" cy="2528008"/>
          </a:xfrm>
        </p:spPr>
        <p:txBody>
          <a:bodyPr>
            <a:normAutofit fontScale="85000" lnSpcReduction="20000"/>
          </a:bodyPr>
          <a:lstStyle/>
          <a:p>
            <a:endParaRPr lang="es-ES" sz="2800" b="1" dirty="0">
              <a:solidFill>
                <a:srgbClr val="0000FF"/>
              </a:solidFill>
            </a:endParaRPr>
          </a:p>
          <a:p>
            <a:r>
              <a:rPr lang="es-ES" b="1" dirty="0">
                <a:solidFill>
                  <a:srgbClr val="0000FF"/>
                </a:solidFill>
              </a:rPr>
              <a:t>Soledad Le Clainche</a:t>
            </a: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School of Aerospace Engineering</a:t>
            </a:r>
          </a:p>
          <a:p>
            <a:r>
              <a:rPr lang="es-ES" dirty="0"/>
              <a:t>Universidad Politécnica de Madrid (UPM)</a:t>
            </a:r>
            <a:endParaRPr lang="es-ES" b="1" dirty="0">
              <a:solidFill>
                <a:srgbClr val="FF6600"/>
              </a:solidFill>
            </a:endParaRPr>
          </a:p>
          <a:p>
            <a:r>
              <a:rPr lang="es-ES" dirty="0">
                <a:solidFill>
                  <a:srgbClr val="FF6600"/>
                </a:solidFill>
                <a:hlinkClick r:id="rId3"/>
              </a:rPr>
              <a:t>soledad.leclainche@upm.es</a:t>
            </a:r>
            <a:endParaRPr lang="es-ES" dirty="0">
              <a:solidFill>
                <a:srgbClr val="FF6600"/>
              </a:solidFill>
            </a:endParaRPr>
          </a:p>
          <a:p>
            <a:endParaRPr lang="es-ES" dirty="0">
              <a:solidFill>
                <a:srgbClr val="FF6600"/>
              </a:solidFill>
            </a:endParaRPr>
          </a:p>
          <a:p>
            <a:r>
              <a:rPr lang="es-ES" dirty="0">
                <a:solidFill>
                  <a:srgbClr val="FF6600"/>
                </a:solidFill>
                <a:hlinkClick r:id="rId4"/>
              </a:rPr>
              <a:t>https://sites.google.com/view/soledadleclainche</a:t>
            </a:r>
            <a:endParaRPr lang="es-ES" dirty="0">
              <a:solidFill>
                <a:srgbClr val="FF6600"/>
              </a:solidFill>
            </a:endParaRPr>
          </a:p>
          <a:p>
            <a:endParaRPr lang="es-ES" sz="2600" b="1" dirty="0">
              <a:solidFill>
                <a:srgbClr val="FF6600"/>
              </a:solidFill>
            </a:endParaRPr>
          </a:p>
          <a:p>
            <a:endParaRPr lang="es-ES" b="1" dirty="0">
              <a:solidFill>
                <a:srgbClr val="FF6600"/>
              </a:solidFill>
            </a:endParaRPr>
          </a:p>
          <a:p>
            <a:endParaRPr lang="es-ES" b="1" dirty="0">
              <a:solidFill>
                <a:srgbClr val="FF6600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FA409F4-58E3-996E-416F-11BD6C218CC9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FE741B3-BD47-82FB-F14F-A4FFA4015B50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 descr="Logotipo, Icono&#10;&#10;Descripción generada automáticamente">
            <a:extLst>
              <a:ext uri="{FF2B5EF4-FFF2-40B4-BE49-F238E27FC236}">
                <a16:creationId xmlns:a16="http://schemas.microsoft.com/office/drawing/2014/main" id="{D1D09794-9520-0BFB-A987-A3C9232873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F31A3CC-8A85-E936-905D-0F212D950C7C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D925AEE-3697-49F3-9202-28C7F536F02D}"/>
              </a:ext>
            </a:extLst>
          </p:cNvPr>
          <p:cNvSpPr txBox="1"/>
          <p:nvPr/>
        </p:nvSpPr>
        <p:spPr>
          <a:xfrm>
            <a:off x="4285142" y="795802"/>
            <a:ext cx="362171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400" b="1" dirty="0" err="1">
                <a:solidFill>
                  <a:srgbClr val="0000FF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ModelFLOWs</a:t>
            </a:r>
            <a:endParaRPr lang="es-ES" sz="3400" dirty="0"/>
          </a:p>
        </p:txBody>
      </p:sp>
    </p:spTree>
    <p:extLst>
      <p:ext uri="{BB962C8B-B14F-4D97-AF65-F5344CB8AC3E}">
        <p14:creationId xmlns:p14="http://schemas.microsoft.com/office/powerpoint/2010/main" val="164786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D514A4B9-AFCC-7516-536B-EA91259E1929}"/>
              </a:ext>
            </a:extLst>
          </p:cNvPr>
          <p:cNvSpPr/>
          <p:nvPr/>
        </p:nvSpPr>
        <p:spPr>
          <a:xfrm>
            <a:off x="2120197" y="3597754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E360B0CF-3633-278E-D099-ECF3270CDC2D}"/>
              </a:ext>
            </a:extLst>
          </p:cNvPr>
          <p:cNvSpPr/>
          <p:nvPr/>
        </p:nvSpPr>
        <p:spPr>
          <a:xfrm>
            <a:off x="3991095" y="3589858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solidFill>
              <a:srgbClr val="966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7CA56548-7B93-399C-9BA5-452CEBFAB9E7}"/>
              </a:ext>
            </a:extLst>
          </p:cNvPr>
          <p:cNvSpPr/>
          <p:nvPr/>
        </p:nvSpPr>
        <p:spPr>
          <a:xfrm>
            <a:off x="275754" y="3588566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711529A-4CB2-9248-8984-5A889C3F19B2}"/>
              </a:ext>
            </a:extLst>
          </p:cNvPr>
          <p:cNvSpPr/>
          <p:nvPr/>
        </p:nvSpPr>
        <p:spPr>
          <a:xfrm>
            <a:off x="275755" y="2623653"/>
            <a:ext cx="5386997" cy="871014"/>
          </a:xfrm>
          <a:prstGeom prst="roundRect">
            <a:avLst/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grpSp>
        <p:nvGrpSpPr>
          <p:cNvPr id="67" name="Grupo 66">
            <a:extLst>
              <a:ext uri="{FF2B5EF4-FFF2-40B4-BE49-F238E27FC236}">
                <a16:creationId xmlns:a16="http://schemas.microsoft.com/office/drawing/2014/main" id="{58604EF6-296C-BCE7-8B16-D9C5019F0F07}"/>
              </a:ext>
            </a:extLst>
          </p:cNvPr>
          <p:cNvGrpSpPr/>
          <p:nvPr/>
        </p:nvGrpSpPr>
        <p:grpSpPr>
          <a:xfrm>
            <a:off x="4608997" y="1346098"/>
            <a:ext cx="2892880" cy="1022915"/>
            <a:chOff x="4656000" y="375920"/>
            <a:chExt cx="2892880" cy="1022915"/>
          </a:xfrm>
        </p:grpSpPr>
        <p:sp>
          <p:nvSpPr>
            <p:cNvPr id="66" name="Rectángulo: esquinas diagonales cortadas 65">
              <a:extLst>
                <a:ext uri="{FF2B5EF4-FFF2-40B4-BE49-F238E27FC236}">
                  <a16:creationId xmlns:a16="http://schemas.microsoft.com/office/drawing/2014/main" id="{D0F957A5-F036-8328-3672-87D2CB7CA03C}"/>
                </a:ext>
              </a:extLst>
            </p:cNvPr>
            <p:cNvSpPr/>
            <p:nvPr/>
          </p:nvSpPr>
          <p:spPr>
            <a:xfrm>
              <a:off x="4656000" y="375920"/>
              <a:ext cx="2892880" cy="978356"/>
            </a:xfrm>
            <a:prstGeom prst="snip2DiagRect">
              <a:avLst/>
            </a:prstGeom>
            <a:solidFill>
              <a:srgbClr val="0922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B64364F6-78E6-4AB1-BAB9-462752AB4A88}"/>
                </a:ext>
              </a:extLst>
            </p:cNvPr>
            <p:cNvSpPr txBox="1"/>
            <p:nvPr/>
          </p:nvSpPr>
          <p:spPr>
            <a:xfrm>
              <a:off x="4930625" y="411331"/>
              <a:ext cx="2343629" cy="987504"/>
            </a:xfrm>
            <a:prstGeom prst="roundRect">
              <a:avLst/>
            </a:prstGeom>
            <a:noFill/>
            <a:ln>
              <a:noFill/>
            </a:ln>
            <a:effectLst>
              <a:softEdge rad="3175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b="1" dirty="0">
                  <a:solidFill>
                    <a:schemeClr val="bg1"/>
                  </a:solidFill>
                </a:rPr>
                <a:t>ModelFLOWs</a:t>
              </a:r>
            </a:p>
            <a:p>
              <a:pPr algn="ctr"/>
              <a:r>
                <a:rPr lang="es-ES" sz="2800" b="1" dirty="0">
                  <a:solidFill>
                    <a:schemeClr val="bg1"/>
                  </a:solidFill>
                </a:rPr>
                <a:t>APP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B04F34C-E996-BE69-B522-12C1AE8C6644}"/>
              </a:ext>
            </a:extLst>
          </p:cNvPr>
          <p:cNvSpPr txBox="1"/>
          <p:nvPr/>
        </p:nvSpPr>
        <p:spPr>
          <a:xfrm>
            <a:off x="1252209" y="2877954"/>
            <a:ext cx="340852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92240"/>
                </a:solidFill>
              </a:rPr>
              <a:t>MODAL DECOMPOSITION</a:t>
            </a:r>
            <a:endParaRPr lang="en-US" b="1" dirty="0">
              <a:solidFill>
                <a:srgbClr val="09224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327A9D0-5246-522D-EAEA-1FD236F40CA6}"/>
              </a:ext>
            </a:extLst>
          </p:cNvPr>
          <p:cNvSpPr txBox="1"/>
          <p:nvPr/>
        </p:nvSpPr>
        <p:spPr>
          <a:xfrm>
            <a:off x="7997822" y="2863282"/>
            <a:ext cx="226183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92240"/>
                </a:solidFill>
              </a:rPr>
              <a:t>DEEP LEARNING</a:t>
            </a:r>
            <a:endParaRPr lang="en-US" b="1" dirty="0">
              <a:solidFill>
                <a:srgbClr val="09224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7C8C595-1714-ED95-9BEA-3B140B5B8240}"/>
              </a:ext>
            </a:extLst>
          </p:cNvPr>
          <p:cNvSpPr txBox="1"/>
          <p:nvPr/>
        </p:nvSpPr>
        <p:spPr>
          <a:xfrm>
            <a:off x="203778" y="3678073"/>
            <a:ext cx="1815610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Pattern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detection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3772AD4-E6C2-226D-FA5B-75F530601E00}"/>
              </a:ext>
            </a:extLst>
          </p:cNvPr>
          <p:cNvSpPr txBox="1"/>
          <p:nvPr/>
        </p:nvSpPr>
        <p:spPr>
          <a:xfrm>
            <a:off x="2220685" y="3678073"/>
            <a:ext cx="1497144" cy="374571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Reconstruction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19F356B-9194-5030-FEFB-282E537AC9A0}"/>
              </a:ext>
            </a:extLst>
          </p:cNvPr>
          <p:cNvSpPr txBox="1"/>
          <p:nvPr/>
        </p:nvSpPr>
        <p:spPr>
          <a:xfrm>
            <a:off x="3991095" y="3678073"/>
            <a:ext cx="1671657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Prediction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2DB8095-39F6-8D0B-0F7C-88818D0328D3}"/>
              </a:ext>
            </a:extLst>
          </p:cNvPr>
          <p:cNvSpPr txBox="1"/>
          <p:nvPr/>
        </p:nvSpPr>
        <p:spPr>
          <a:xfrm>
            <a:off x="275755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HOSVD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AF7CBED-6A20-DB4E-A8B2-CDF0E09C014F}"/>
              </a:ext>
            </a:extLst>
          </p:cNvPr>
          <p:cNvSpPr txBox="1"/>
          <p:nvPr/>
        </p:nvSpPr>
        <p:spPr>
          <a:xfrm>
            <a:off x="2120197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Data </a:t>
            </a:r>
            <a:r>
              <a:rPr lang="es-ES" sz="1600" b="1" dirty="0" err="1">
                <a:solidFill>
                  <a:srgbClr val="966835"/>
                </a:solidFill>
              </a:rPr>
              <a:t>Repairing</a:t>
            </a:r>
            <a:endParaRPr lang="es-ES" dirty="0" err="1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1A1FFEB-7B6C-A76B-AE3F-BDBF9597E8BB}"/>
              </a:ext>
            </a:extLst>
          </p:cNvPr>
          <p:cNvSpPr txBox="1"/>
          <p:nvPr/>
        </p:nvSpPr>
        <p:spPr>
          <a:xfrm>
            <a:off x="276997" y="488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  <a:effectLst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HODMD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BFD043EF-19BD-DB02-FBF9-C602358E8DC3}"/>
              </a:ext>
            </a:extLst>
          </p:cNvPr>
          <p:cNvSpPr txBox="1"/>
          <p:nvPr/>
        </p:nvSpPr>
        <p:spPr>
          <a:xfrm>
            <a:off x="3991095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HODMD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E21CC282-A633-5A47-A51B-81144201FD30}"/>
              </a:ext>
            </a:extLst>
          </p:cNvPr>
          <p:cNvSpPr txBox="1"/>
          <p:nvPr/>
        </p:nvSpPr>
        <p:spPr>
          <a:xfrm>
            <a:off x="6435243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Autoencoders</a:t>
            </a:r>
            <a:endParaRPr lang="en-US" sz="1600" b="1" dirty="0" err="1">
              <a:solidFill>
                <a:srgbClr val="966835"/>
              </a:solidFill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E068158E-2698-E0A7-E0A2-D4E23A30CDCC}"/>
              </a:ext>
            </a:extLst>
          </p:cNvPr>
          <p:cNvSpPr txBox="1"/>
          <p:nvPr/>
        </p:nvSpPr>
        <p:spPr>
          <a:xfrm>
            <a:off x="8292910" y="434506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Superresolution</a:t>
            </a:r>
            <a:endParaRPr lang="en-US" sz="1600" b="1" dirty="0" err="1">
              <a:solidFill>
                <a:srgbClr val="966835"/>
              </a:solidFill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3336810-E6C3-0787-75C4-8579DC83E016}"/>
              </a:ext>
            </a:extLst>
          </p:cNvPr>
          <p:cNvSpPr txBox="1"/>
          <p:nvPr/>
        </p:nvSpPr>
        <p:spPr>
          <a:xfrm>
            <a:off x="10150579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Full DL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5962F0C-3CA3-6CF4-07BD-6F6D2FCE0FBB}"/>
              </a:ext>
            </a:extLst>
          </p:cNvPr>
          <p:cNvSpPr txBox="1"/>
          <p:nvPr/>
        </p:nvSpPr>
        <p:spPr>
          <a:xfrm>
            <a:off x="10150577" y="488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Hybrid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53" name="Flecha: doblada hacia arriba 52">
            <a:extLst>
              <a:ext uri="{FF2B5EF4-FFF2-40B4-BE49-F238E27FC236}">
                <a16:creationId xmlns:a16="http://schemas.microsoft.com/office/drawing/2014/main" id="{5FD870C0-6B7E-DA59-DD99-01FF89B01768}"/>
              </a:ext>
            </a:extLst>
          </p:cNvPr>
          <p:cNvSpPr/>
          <p:nvPr/>
        </p:nvSpPr>
        <p:spPr>
          <a:xfrm rot="10800000">
            <a:off x="2781540" y="1742232"/>
            <a:ext cx="1622822" cy="787522"/>
          </a:xfrm>
          <a:prstGeom prst="bentUpArrow">
            <a:avLst>
              <a:gd name="adj1" fmla="val 18200"/>
              <a:gd name="adj2" fmla="val 20283"/>
              <a:gd name="adj3" fmla="val 33870"/>
            </a:avLst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85E6FD53-6625-A189-A8EB-254617B4771A}"/>
              </a:ext>
            </a:extLst>
          </p:cNvPr>
          <p:cNvSpPr/>
          <p:nvPr/>
        </p:nvSpPr>
        <p:spPr>
          <a:xfrm>
            <a:off x="6435243" y="2623653"/>
            <a:ext cx="5386997" cy="871014"/>
          </a:xfrm>
          <a:prstGeom prst="roundRect">
            <a:avLst/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0E011B4B-6414-E8BF-5F8A-A7403FDB1E48}"/>
              </a:ext>
            </a:extLst>
          </p:cNvPr>
          <p:cNvSpPr/>
          <p:nvPr/>
        </p:nvSpPr>
        <p:spPr>
          <a:xfrm>
            <a:off x="8280120" y="3594014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AF76C1B9-2929-A5C4-8F4E-62C59E43EC19}"/>
              </a:ext>
            </a:extLst>
          </p:cNvPr>
          <p:cNvSpPr/>
          <p:nvPr/>
        </p:nvSpPr>
        <p:spPr>
          <a:xfrm>
            <a:off x="10150575" y="3595306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34AF35B0-41AC-DDE3-8F45-5C4D12FFB215}"/>
              </a:ext>
            </a:extLst>
          </p:cNvPr>
          <p:cNvSpPr/>
          <p:nvPr/>
        </p:nvSpPr>
        <p:spPr>
          <a:xfrm>
            <a:off x="6435234" y="3594014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5685307-F12C-3E69-3DCB-22DD1C58838B}"/>
              </a:ext>
            </a:extLst>
          </p:cNvPr>
          <p:cNvSpPr txBox="1"/>
          <p:nvPr/>
        </p:nvSpPr>
        <p:spPr>
          <a:xfrm>
            <a:off x="6399872" y="3683521"/>
            <a:ext cx="1746130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Pattern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detection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EE807A31-7879-19AD-D471-AD31D4B3ACE5}"/>
              </a:ext>
            </a:extLst>
          </p:cNvPr>
          <p:cNvSpPr txBox="1"/>
          <p:nvPr/>
        </p:nvSpPr>
        <p:spPr>
          <a:xfrm>
            <a:off x="8380165" y="3683521"/>
            <a:ext cx="1497144" cy="374571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Reconstruction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6C5DF9A3-EBB2-D533-0181-474897D154F9}"/>
              </a:ext>
            </a:extLst>
          </p:cNvPr>
          <p:cNvSpPr txBox="1"/>
          <p:nvPr/>
        </p:nvSpPr>
        <p:spPr>
          <a:xfrm>
            <a:off x="10150575" y="3683521"/>
            <a:ext cx="1671657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Prediction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5" name="Flecha: doblada hacia arriba 64">
            <a:extLst>
              <a:ext uri="{FF2B5EF4-FFF2-40B4-BE49-F238E27FC236}">
                <a16:creationId xmlns:a16="http://schemas.microsoft.com/office/drawing/2014/main" id="{6EB1503A-AEB0-2A1D-7CC3-7439CFA5F4FD}"/>
              </a:ext>
            </a:extLst>
          </p:cNvPr>
          <p:cNvSpPr/>
          <p:nvPr/>
        </p:nvSpPr>
        <p:spPr>
          <a:xfrm rot="10800000" flipH="1">
            <a:off x="7699408" y="1743058"/>
            <a:ext cx="1623600" cy="787522"/>
          </a:xfrm>
          <a:prstGeom prst="bentUpArrow">
            <a:avLst>
              <a:gd name="adj1" fmla="val 18200"/>
              <a:gd name="adj2" fmla="val 20283"/>
              <a:gd name="adj3" fmla="val 33870"/>
            </a:avLst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E34A349-1969-F2C0-C423-6CB1B003B968}"/>
              </a:ext>
            </a:extLst>
          </p:cNvPr>
          <p:cNvSpPr txBox="1"/>
          <p:nvPr/>
        </p:nvSpPr>
        <p:spPr>
          <a:xfrm>
            <a:off x="2120197" y="4891452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  <a:ea typeface="Calibri"/>
                <a:cs typeface="Calibri"/>
              </a:rPr>
              <a:t>Superresolution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A6509A-7DBA-133A-E37A-8D05242867A5}"/>
              </a:ext>
            </a:extLst>
          </p:cNvPr>
          <p:cNvSpPr txBox="1">
            <a:spLocks/>
          </p:cNvSpPr>
          <p:nvPr/>
        </p:nvSpPr>
        <p:spPr>
          <a:xfrm>
            <a:off x="2120197" y="-2438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Open Source Software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538B762-89B4-E949-9B8C-6FB430E77AFF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, Icono&#10;&#10;Descripción generada automáticamente">
            <a:extLst>
              <a:ext uri="{FF2B5EF4-FFF2-40B4-BE49-F238E27FC236}">
                <a16:creationId xmlns:a16="http://schemas.microsoft.com/office/drawing/2014/main" id="{C885EA4A-BD6F-E5A1-5A0C-1E24EE452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8970F46-72ED-5A8E-F3CC-4F05AAAFA9C9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3EF44B4-CB8A-CB71-8651-08E5EBD12042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 descr="Logotipo, Icono&#10;&#10;Descripción generada automáticamente">
            <a:extLst>
              <a:ext uri="{FF2B5EF4-FFF2-40B4-BE49-F238E27FC236}">
                <a16:creationId xmlns:a16="http://schemas.microsoft.com/office/drawing/2014/main" id="{E44B4169-B7C5-6B17-331E-D1E3A4A0D8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E790A71-8CD0-156A-E70D-E146F38D9A5D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AC39A19-DD64-FD81-9021-8FEF0175C7E3}"/>
              </a:ext>
            </a:extLst>
          </p:cNvPr>
          <p:cNvSpPr txBox="1"/>
          <p:nvPr/>
        </p:nvSpPr>
        <p:spPr>
          <a:xfrm>
            <a:off x="4177036" y="5318113"/>
            <a:ext cx="514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https://modelflows.github.io/modelflowsapp/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8951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D514A4B9-AFCC-7516-536B-EA91259E1929}"/>
              </a:ext>
            </a:extLst>
          </p:cNvPr>
          <p:cNvSpPr/>
          <p:nvPr/>
        </p:nvSpPr>
        <p:spPr>
          <a:xfrm>
            <a:off x="2120197" y="3597754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E360B0CF-3633-278E-D099-ECF3270CDC2D}"/>
              </a:ext>
            </a:extLst>
          </p:cNvPr>
          <p:cNvSpPr/>
          <p:nvPr/>
        </p:nvSpPr>
        <p:spPr>
          <a:xfrm>
            <a:off x="3991095" y="3589858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solidFill>
              <a:srgbClr val="966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7CA56548-7B93-399C-9BA5-452CEBFAB9E7}"/>
              </a:ext>
            </a:extLst>
          </p:cNvPr>
          <p:cNvSpPr/>
          <p:nvPr/>
        </p:nvSpPr>
        <p:spPr>
          <a:xfrm>
            <a:off x="275754" y="3588566"/>
            <a:ext cx="1671660" cy="561201"/>
          </a:xfrm>
          <a:prstGeom prst="roundRect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711529A-4CB2-9248-8984-5A889C3F19B2}"/>
              </a:ext>
            </a:extLst>
          </p:cNvPr>
          <p:cNvSpPr/>
          <p:nvPr/>
        </p:nvSpPr>
        <p:spPr>
          <a:xfrm>
            <a:off x="275755" y="2623653"/>
            <a:ext cx="5386997" cy="871014"/>
          </a:xfrm>
          <a:prstGeom prst="roundRect">
            <a:avLst/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grpSp>
        <p:nvGrpSpPr>
          <p:cNvPr id="67" name="Grupo 66">
            <a:extLst>
              <a:ext uri="{FF2B5EF4-FFF2-40B4-BE49-F238E27FC236}">
                <a16:creationId xmlns:a16="http://schemas.microsoft.com/office/drawing/2014/main" id="{58604EF6-296C-BCE7-8B16-D9C5019F0F07}"/>
              </a:ext>
            </a:extLst>
          </p:cNvPr>
          <p:cNvGrpSpPr/>
          <p:nvPr/>
        </p:nvGrpSpPr>
        <p:grpSpPr>
          <a:xfrm>
            <a:off x="4608997" y="1346098"/>
            <a:ext cx="2892880" cy="1022915"/>
            <a:chOff x="4656000" y="375920"/>
            <a:chExt cx="2892880" cy="1022915"/>
          </a:xfrm>
        </p:grpSpPr>
        <p:sp>
          <p:nvSpPr>
            <p:cNvPr id="66" name="Rectángulo: esquinas diagonales cortadas 65">
              <a:extLst>
                <a:ext uri="{FF2B5EF4-FFF2-40B4-BE49-F238E27FC236}">
                  <a16:creationId xmlns:a16="http://schemas.microsoft.com/office/drawing/2014/main" id="{D0F957A5-F036-8328-3672-87D2CB7CA03C}"/>
                </a:ext>
              </a:extLst>
            </p:cNvPr>
            <p:cNvSpPr/>
            <p:nvPr/>
          </p:nvSpPr>
          <p:spPr>
            <a:xfrm>
              <a:off x="4656000" y="375920"/>
              <a:ext cx="2892880" cy="978356"/>
            </a:xfrm>
            <a:prstGeom prst="snip2DiagRect">
              <a:avLst/>
            </a:prstGeom>
            <a:solidFill>
              <a:srgbClr val="0922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B64364F6-78E6-4AB1-BAB9-462752AB4A88}"/>
                </a:ext>
              </a:extLst>
            </p:cNvPr>
            <p:cNvSpPr txBox="1"/>
            <p:nvPr/>
          </p:nvSpPr>
          <p:spPr>
            <a:xfrm>
              <a:off x="4930625" y="411331"/>
              <a:ext cx="2343629" cy="987504"/>
            </a:xfrm>
            <a:prstGeom prst="roundRect">
              <a:avLst/>
            </a:prstGeom>
            <a:noFill/>
            <a:ln>
              <a:noFill/>
            </a:ln>
            <a:effectLst>
              <a:softEdge rad="3175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b="1" dirty="0">
                  <a:solidFill>
                    <a:schemeClr val="bg1"/>
                  </a:solidFill>
                </a:rPr>
                <a:t>ModelFLOWs</a:t>
              </a:r>
            </a:p>
            <a:p>
              <a:pPr algn="ctr"/>
              <a:r>
                <a:rPr lang="es-ES" sz="2800" b="1" dirty="0">
                  <a:solidFill>
                    <a:schemeClr val="bg1"/>
                  </a:solidFill>
                </a:rPr>
                <a:t>APP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B04F34C-E996-BE69-B522-12C1AE8C6644}"/>
              </a:ext>
            </a:extLst>
          </p:cNvPr>
          <p:cNvSpPr txBox="1"/>
          <p:nvPr/>
        </p:nvSpPr>
        <p:spPr>
          <a:xfrm>
            <a:off x="1252209" y="2877954"/>
            <a:ext cx="340852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92240"/>
                </a:solidFill>
              </a:rPr>
              <a:t>MODAL DECOMPOSITION</a:t>
            </a:r>
            <a:endParaRPr lang="en-US" b="1" dirty="0">
              <a:solidFill>
                <a:srgbClr val="09224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327A9D0-5246-522D-EAEA-1FD236F40CA6}"/>
              </a:ext>
            </a:extLst>
          </p:cNvPr>
          <p:cNvSpPr txBox="1"/>
          <p:nvPr/>
        </p:nvSpPr>
        <p:spPr>
          <a:xfrm>
            <a:off x="7997822" y="2863282"/>
            <a:ext cx="226183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92240"/>
                </a:solidFill>
              </a:rPr>
              <a:t>DEEP LEARNING</a:t>
            </a:r>
            <a:endParaRPr lang="en-US" b="1" dirty="0">
              <a:solidFill>
                <a:srgbClr val="09224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7C8C595-1714-ED95-9BEA-3B140B5B8240}"/>
              </a:ext>
            </a:extLst>
          </p:cNvPr>
          <p:cNvSpPr txBox="1"/>
          <p:nvPr/>
        </p:nvSpPr>
        <p:spPr>
          <a:xfrm>
            <a:off x="203778" y="3678073"/>
            <a:ext cx="1815610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Pattern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detection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3772AD4-E6C2-226D-FA5B-75F530601E00}"/>
              </a:ext>
            </a:extLst>
          </p:cNvPr>
          <p:cNvSpPr txBox="1"/>
          <p:nvPr/>
        </p:nvSpPr>
        <p:spPr>
          <a:xfrm>
            <a:off x="2220685" y="3678073"/>
            <a:ext cx="1497144" cy="374571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Reconstruction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19F356B-9194-5030-FEFB-282E537AC9A0}"/>
              </a:ext>
            </a:extLst>
          </p:cNvPr>
          <p:cNvSpPr txBox="1"/>
          <p:nvPr/>
        </p:nvSpPr>
        <p:spPr>
          <a:xfrm>
            <a:off x="3991095" y="3678073"/>
            <a:ext cx="1671657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Prediction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2DB8095-39F6-8D0B-0F7C-88818D0328D3}"/>
              </a:ext>
            </a:extLst>
          </p:cNvPr>
          <p:cNvSpPr txBox="1"/>
          <p:nvPr/>
        </p:nvSpPr>
        <p:spPr>
          <a:xfrm>
            <a:off x="275755" y="4348658"/>
            <a:ext cx="1671658" cy="374571"/>
          </a:xfrm>
          <a:prstGeom prst="roundRect">
            <a:avLst/>
          </a:prstGeom>
          <a:solidFill>
            <a:srgbClr val="002060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HOSVD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AF7CBED-6A20-DB4E-A8B2-CDF0E09C014F}"/>
              </a:ext>
            </a:extLst>
          </p:cNvPr>
          <p:cNvSpPr txBox="1"/>
          <p:nvPr/>
        </p:nvSpPr>
        <p:spPr>
          <a:xfrm>
            <a:off x="2120197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Data </a:t>
            </a:r>
            <a:r>
              <a:rPr lang="es-ES" sz="1600" b="1" dirty="0" err="1">
                <a:solidFill>
                  <a:srgbClr val="966835"/>
                </a:solidFill>
              </a:rPr>
              <a:t>Repairing</a:t>
            </a:r>
            <a:endParaRPr lang="es-ES" dirty="0" err="1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1A1FFEB-7B6C-A76B-AE3F-BDBF9597E8BB}"/>
              </a:ext>
            </a:extLst>
          </p:cNvPr>
          <p:cNvSpPr txBox="1"/>
          <p:nvPr/>
        </p:nvSpPr>
        <p:spPr>
          <a:xfrm>
            <a:off x="276997" y="4888658"/>
            <a:ext cx="1671658" cy="374571"/>
          </a:xfrm>
          <a:prstGeom prst="roundRect">
            <a:avLst/>
          </a:prstGeom>
          <a:solidFill>
            <a:srgbClr val="002060"/>
          </a:solidFill>
          <a:ln w="19050">
            <a:solidFill>
              <a:srgbClr val="966835"/>
            </a:solidFill>
          </a:ln>
          <a:effectLst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HODMD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BFD043EF-19BD-DB02-FBF9-C602358E8DC3}"/>
              </a:ext>
            </a:extLst>
          </p:cNvPr>
          <p:cNvSpPr txBox="1"/>
          <p:nvPr/>
        </p:nvSpPr>
        <p:spPr>
          <a:xfrm>
            <a:off x="3991095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HODMD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E21CC282-A633-5A47-A51B-81144201FD30}"/>
              </a:ext>
            </a:extLst>
          </p:cNvPr>
          <p:cNvSpPr txBox="1"/>
          <p:nvPr/>
        </p:nvSpPr>
        <p:spPr>
          <a:xfrm>
            <a:off x="6435243" y="4348658"/>
            <a:ext cx="1671658" cy="374571"/>
          </a:xfrm>
          <a:prstGeom prst="roundRect">
            <a:avLst/>
          </a:prstGeom>
          <a:solidFill>
            <a:srgbClr val="002060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Autoencoders</a:t>
            </a:r>
            <a:endParaRPr lang="en-US" sz="1600" b="1" dirty="0" err="1">
              <a:solidFill>
                <a:srgbClr val="966835"/>
              </a:solidFill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E068158E-2698-E0A7-E0A2-D4E23A30CDCC}"/>
              </a:ext>
            </a:extLst>
          </p:cNvPr>
          <p:cNvSpPr txBox="1"/>
          <p:nvPr/>
        </p:nvSpPr>
        <p:spPr>
          <a:xfrm>
            <a:off x="8292910" y="434506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Superresolution</a:t>
            </a:r>
            <a:endParaRPr lang="en-US" sz="1600" b="1" dirty="0" err="1">
              <a:solidFill>
                <a:srgbClr val="966835"/>
              </a:solidFill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3336810-E6C3-0787-75C4-8579DC83E016}"/>
              </a:ext>
            </a:extLst>
          </p:cNvPr>
          <p:cNvSpPr txBox="1"/>
          <p:nvPr/>
        </p:nvSpPr>
        <p:spPr>
          <a:xfrm>
            <a:off x="10150579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Full DL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5962F0C-3CA3-6CF4-07BD-6F6D2FCE0FBB}"/>
              </a:ext>
            </a:extLst>
          </p:cNvPr>
          <p:cNvSpPr txBox="1"/>
          <p:nvPr/>
        </p:nvSpPr>
        <p:spPr>
          <a:xfrm>
            <a:off x="10150577" y="488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Hybrid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53" name="Flecha: doblada hacia arriba 52">
            <a:extLst>
              <a:ext uri="{FF2B5EF4-FFF2-40B4-BE49-F238E27FC236}">
                <a16:creationId xmlns:a16="http://schemas.microsoft.com/office/drawing/2014/main" id="{5FD870C0-6B7E-DA59-DD99-01FF89B01768}"/>
              </a:ext>
            </a:extLst>
          </p:cNvPr>
          <p:cNvSpPr/>
          <p:nvPr/>
        </p:nvSpPr>
        <p:spPr>
          <a:xfrm rot="10800000">
            <a:off x="2781540" y="1742232"/>
            <a:ext cx="1622822" cy="787522"/>
          </a:xfrm>
          <a:prstGeom prst="bentUpArrow">
            <a:avLst>
              <a:gd name="adj1" fmla="val 18200"/>
              <a:gd name="adj2" fmla="val 20283"/>
              <a:gd name="adj3" fmla="val 33870"/>
            </a:avLst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85E6FD53-6625-A189-A8EB-254617B4771A}"/>
              </a:ext>
            </a:extLst>
          </p:cNvPr>
          <p:cNvSpPr/>
          <p:nvPr/>
        </p:nvSpPr>
        <p:spPr>
          <a:xfrm>
            <a:off x="6435243" y="2623653"/>
            <a:ext cx="5386997" cy="871014"/>
          </a:xfrm>
          <a:prstGeom prst="roundRect">
            <a:avLst/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0E011B4B-6414-E8BF-5F8A-A7403FDB1E48}"/>
              </a:ext>
            </a:extLst>
          </p:cNvPr>
          <p:cNvSpPr/>
          <p:nvPr/>
        </p:nvSpPr>
        <p:spPr>
          <a:xfrm>
            <a:off x="8280120" y="3594014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AF76C1B9-2929-A5C4-8F4E-62C59E43EC19}"/>
              </a:ext>
            </a:extLst>
          </p:cNvPr>
          <p:cNvSpPr/>
          <p:nvPr/>
        </p:nvSpPr>
        <p:spPr>
          <a:xfrm>
            <a:off x="10150575" y="3595306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34AF35B0-41AC-DDE3-8F45-5C4D12FFB215}"/>
              </a:ext>
            </a:extLst>
          </p:cNvPr>
          <p:cNvSpPr/>
          <p:nvPr/>
        </p:nvSpPr>
        <p:spPr>
          <a:xfrm>
            <a:off x="6435234" y="3594014"/>
            <a:ext cx="1671660" cy="561201"/>
          </a:xfrm>
          <a:prstGeom prst="roundRect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5685307-F12C-3E69-3DCB-22DD1C58838B}"/>
              </a:ext>
            </a:extLst>
          </p:cNvPr>
          <p:cNvSpPr txBox="1"/>
          <p:nvPr/>
        </p:nvSpPr>
        <p:spPr>
          <a:xfrm>
            <a:off x="6399872" y="3683521"/>
            <a:ext cx="1746130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Pattern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detection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EE807A31-7879-19AD-D471-AD31D4B3ACE5}"/>
              </a:ext>
            </a:extLst>
          </p:cNvPr>
          <p:cNvSpPr txBox="1"/>
          <p:nvPr/>
        </p:nvSpPr>
        <p:spPr>
          <a:xfrm>
            <a:off x="8380165" y="3683521"/>
            <a:ext cx="1497144" cy="374571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Reconstruction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6C5DF9A3-EBB2-D533-0181-474897D154F9}"/>
              </a:ext>
            </a:extLst>
          </p:cNvPr>
          <p:cNvSpPr txBox="1"/>
          <p:nvPr/>
        </p:nvSpPr>
        <p:spPr>
          <a:xfrm>
            <a:off x="10150575" y="3683521"/>
            <a:ext cx="1671657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Prediction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5" name="Flecha: doblada hacia arriba 64">
            <a:extLst>
              <a:ext uri="{FF2B5EF4-FFF2-40B4-BE49-F238E27FC236}">
                <a16:creationId xmlns:a16="http://schemas.microsoft.com/office/drawing/2014/main" id="{6EB1503A-AEB0-2A1D-7CC3-7439CFA5F4FD}"/>
              </a:ext>
            </a:extLst>
          </p:cNvPr>
          <p:cNvSpPr/>
          <p:nvPr/>
        </p:nvSpPr>
        <p:spPr>
          <a:xfrm rot="10800000" flipH="1">
            <a:off x="7699408" y="1743058"/>
            <a:ext cx="1623600" cy="787522"/>
          </a:xfrm>
          <a:prstGeom prst="bentUpArrow">
            <a:avLst>
              <a:gd name="adj1" fmla="val 18200"/>
              <a:gd name="adj2" fmla="val 20283"/>
              <a:gd name="adj3" fmla="val 33870"/>
            </a:avLst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E34A349-1969-F2C0-C423-6CB1B003B968}"/>
              </a:ext>
            </a:extLst>
          </p:cNvPr>
          <p:cNvSpPr txBox="1"/>
          <p:nvPr/>
        </p:nvSpPr>
        <p:spPr>
          <a:xfrm>
            <a:off x="2120197" y="4891452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  <a:ea typeface="Calibri"/>
                <a:cs typeface="Calibri"/>
              </a:rPr>
              <a:t>Superresolution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A6509A-7DBA-133A-E37A-8D05242867A5}"/>
              </a:ext>
            </a:extLst>
          </p:cNvPr>
          <p:cNvSpPr txBox="1">
            <a:spLocks/>
          </p:cNvSpPr>
          <p:nvPr/>
        </p:nvSpPr>
        <p:spPr>
          <a:xfrm>
            <a:off x="2120197" y="-2438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Open Source Software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9C0E41E-EF03-1941-9FEE-06BD986041B4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, Icono&#10;&#10;Descripción generada automáticamente">
            <a:extLst>
              <a:ext uri="{FF2B5EF4-FFF2-40B4-BE49-F238E27FC236}">
                <a16:creationId xmlns:a16="http://schemas.microsoft.com/office/drawing/2014/main" id="{6C4EA6E9-8E59-2836-5858-81B33B278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668B11D-0343-261D-EBC2-7EF58B690A97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1FE23F9-8058-8D26-E9E0-B67A6E9816A1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 descr="Logotipo, Icono&#10;&#10;Descripción generada automáticamente">
            <a:extLst>
              <a:ext uri="{FF2B5EF4-FFF2-40B4-BE49-F238E27FC236}">
                <a16:creationId xmlns:a16="http://schemas.microsoft.com/office/drawing/2014/main" id="{DF251D33-BB91-0A4E-3572-4C6A845D6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F3595B5-7F78-B5EA-DAD0-11B64E04193B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17E7418-7872-2520-7354-04C4613C6765}"/>
              </a:ext>
            </a:extLst>
          </p:cNvPr>
          <p:cNvSpPr txBox="1"/>
          <p:nvPr/>
        </p:nvSpPr>
        <p:spPr>
          <a:xfrm>
            <a:off x="4177036" y="5318113"/>
            <a:ext cx="514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https://modelflows.github.io/modelflowsapp/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4082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A6509A-7DBA-133A-E37A-8D05242867A5}"/>
              </a:ext>
            </a:extLst>
          </p:cNvPr>
          <p:cNvSpPr txBox="1">
            <a:spLocks/>
          </p:cNvSpPr>
          <p:nvPr/>
        </p:nvSpPr>
        <p:spPr>
          <a:xfrm>
            <a:off x="2120197" y="-2438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err="1"/>
              <a:t>ModelFLOWs</a:t>
            </a:r>
            <a:r>
              <a:rPr lang="en-GB" sz="4000" dirty="0"/>
              <a:t> App – Patterns detection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9C0E41E-EF03-1941-9FEE-06BD986041B4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, Icono&#10;&#10;Descripción generada automáticamente">
            <a:extLst>
              <a:ext uri="{FF2B5EF4-FFF2-40B4-BE49-F238E27FC236}">
                <a16:creationId xmlns:a16="http://schemas.microsoft.com/office/drawing/2014/main" id="{6C4EA6E9-8E59-2836-5858-81B33B278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668B11D-0343-261D-EBC2-7EF58B690A97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1FE23F9-8058-8D26-E9E0-B67A6E9816A1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 descr="Logotipo, Icono&#10;&#10;Descripción generada automáticamente">
            <a:extLst>
              <a:ext uri="{FF2B5EF4-FFF2-40B4-BE49-F238E27FC236}">
                <a16:creationId xmlns:a16="http://schemas.microsoft.com/office/drawing/2014/main" id="{DF251D33-BB91-0A4E-3572-4C6A845D6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F3595B5-7F78-B5EA-DAD0-11B64E04193B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  <p:pic>
        <p:nvPicPr>
          <p:cNvPr id="36" name="Imagen 35" descr="Imagen que contiene tabla, pastel, sostener, alimentos&#10;&#10;Descripción generada automáticamente">
            <a:extLst>
              <a:ext uri="{FF2B5EF4-FFF2-40B4-BE49-F238E27FC236}">
                <a16:creationId xmlns:a16="http://schemas.microsoft.com/office/drawing/2014/main" id="{62FD2EED-9F1E-7B63-77D1-C783B67FD8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659" y="1541176"/>
            <a:ext cx="1818996" cy="1210459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6A66740E-B2A9-39CA-9032-FE51E9333E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805" y="1487358"/>
            <a:ext cx="1992719" cy="1410644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365D5B82-B4A1-1AAB-94B7-CE9F9AAC585C}"/>
              </a:ext>
            </a:extLst>
          </p:cNvPr>
          <p:cNvSpPr txBox="1"/>
          <p:nvPr/>
        </p:nvSpPr>
        <p:spPr>
          <a:xfrm>
            <a:off x="8179911" y="1077827"/>
            <a:ext cx="1309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Combustion</a:t>
            </a:r>
            <a:endParaRPr lang="en-GB" dirty="0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184402F-1A11-1804-8D4C-BA0EEF33F8AC}"/>
              </a:ext>
            </a:extLst>
          </p:cNvPr>
          <p:cNvSpPr txBox="1"/>
          <p:nvPr/>
        </p:nvSpPr>
        <p:spPr>
          <a:xfrm>
            <a:off x="10188888" y="1065374"/>
            <a:ext cx="1535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Urban flows</a:t>
            </a:r>
            <a:endParaRPr lang="en-GB" dirty="0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8F75BC71-4D64-99B8-1DEC-79E579723C92}"/>
              </a:ext>
            </a:extLst>
          </p:cNvPr>
          <p:cNvSpPr txBox="1"/>
          <p:nvPr/>
        </p:nvSpPr>
        <p:spPr>
          <a:xfrm>
            <a:off x="3489323" y="1118026"/>
            <a:ext cx="1082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Medicine</a:t>
            </a:r>
            <a:endParaRPr lang="en-GB" dirty="0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21015C5-C082-D802-82C2-71E69760E0EC}"/>
              </a:ext>
            </a:extLst>
          </p:cNvPr>
          <p:cNvSpPr txBox="1"/>
          <p:nvPr/>
        </p:nvSpPr>
        <p:spPr>
          <a:xfrm>
            <a:off x="669854" y="1077827"/>
            <a:ext cx="2290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Marine propulsion</a:t>
            </a:r>
            <a:endParaRPr lang="en-GB" dirty="0"/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CEE7F88C-FF59-518C-3468-7F577E41C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938" y="1576157"/>
            <a:ext cx="2312853" cy="1064646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FC08D87D-101F-083F-6084-831159758124}"/>
              </a:ext>
            </a:extLst>
          </p:cNvPr>
          <p:cNvSpPr txBox="1"/>
          <p:nvPr/>
        </p:nvSpPr>
        <p:spPr>
          <a:xfrm>
            <a:off x="5607280" y="1119799"/>
            <a:ext cx="1746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Aerodynamics</a:t>
            </a:r>
          </a:p>
        </p:txBody>
      </p:sp>
      <p:pic>
        <p:nvPicPr>
          <p:cNvPr id="52" name="Imagen 51" descr="Imagen que contiene animal, tabla, oscuro, agua&#10;&#10;Descripción generada automáticamente">
            <a:extLst>
              <a:ext uri="{FF2B5EF4-FFF2-40B4-BE49-F238E27FC236}">
                <a16:creationId xmlns:a16="http://schemas.microsoft.com/office/drawing/2014/main" id="{EA3846E8-98F2-8DB1-7726-962A1222852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40" y="1503322"/>
            <a:ext cx="1712165" cy="1286165"/>
          </a:xfrm>
          <a:prstGeom prst="rect">
            <a:avLst/>
          </a:prstGeom>
        </p:spPr>
      </p:pic>
      <p:pic>
        <p:nvPicPr>
          <p:cNvPr id="68" name="Imagen 67" descr="Patrón de fondo&#10;&#10;Descripción generada automáticamente">
            <a:extLst>
              <a:ext uri="{FF2B5EF4-FFF2-40B4-BE49-F238E27FC236}">
                <a16:creationId xmlns:a16="http://schemas.microsoft.com/office/drawing/2014/main" id="{88E910F2-29FA-49B9-2ABF-E145AA1D171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86177" y="3262136"/>
            <a:ext cx="418125" cy="1367214"/>
          </a:xfrm>
          <a:prstGeom prst="rect">
            <a:avLst/>
          </a:prstGeom>
        </p:spPr>
      </p:pic>
      <p:sp>
        <p:nvSpPr>
          <p:cNvPr id="69" name="CuadroTexto 68">
            <a:extLst>
              <a:ext uri="{FF2B5EF4-FFF2-40B4-BE49-F238E27FC236}">
                <a16:creationId xmlns:a16="http://schemas.microsoft.com/office/drawing/2014/main" id="{072B5B26-5D87-68B2-707F-EEA5068F2888}"/>
              </a:ext>
            </a:extLst>
          </p:cNvPr>
          <p:cNvSpPr txBox="1"/>
          <p:nvPr/>
        </p:nvSpPr>
        <p:spPr>
          <a:xfrm>
            <a:off x="9631856" y="3086700"/>
            <a:ext cx="1526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6600"/>
                </a:solidFill>
              </a:rPr>
              <a:t>Reactive </a:t>
            </a:r>
            <a:r>
              <a:rPr lang="es-ES" dirty="0" err="1">
                <a:solidFill>
                  <a:srgbClr val="FF6600"/>
                </a:solidFill>
              </a:rPr>
              <a:t>flows</a:t>
            </a:r>
            <a:endParaRPr lang="en-GB" dirty="0">
              <a:solidFill>
                <a:srgbClr val="FF6600"/>
              </a:solidFill>
            </a:endParaRP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5C1F720D-5167-CFA3-8611-3B5C2F9F556E}"/>
              </a:ext>
            </a:extLst>
          </p:cNvPr>
          <p:cNvSpPr txBox="1"/>
          <p:nvPr/>
        </p:nvSpPr>
        <p:spPr>
          <a:xfrm>
            <a:off x="8915247" y="4241257"/>
            <a:ext cx="31860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dirty="0">
                <a:solidFill>
                  <a:srgbClr val="0000FF"/>
                </a:solidFill>
              </a:rPr>
              <a:t>Corrochano, </a:t>
            </a:r>
            <a:r>
              <a:rPr lang="es-ES_tradnl" sz="1400" dirty="0" err="1">
                <a:solidFill>
                  <a:srgbClr val="0000FF"/>
                </a:solidFill>
              </a:rPr>
              <a:t>D’Alessio</a:t>
            </a:r>
            <a:r>
              <a:rPr lang="es-ES_tradnl" sz="1400" dirty="0">
                <a:solidFill>
                  <a:srgbClr val="0000FF"/>
                </a:solidFill>
              </a:rPr>
              <a:t>, Parente, Le Clainche (</a:t>
            </a:r>
            <a:r>
              <a:rPr lang="es-ES_tradnl" sz="1400" dirty="0" err="1">
                <a:solidFill>
                  <a:srgbClr val="0000FF"/>
                </a:solidFill>
              </a:rPr>
              <a:t>arxiv</a:t>
            </a:r>
            <a:r>
              <a:rPr lang="es-ES_tradnl" sz="1400" dirty="0">
                <a:solidFill>
                  <a:srgbClr val="0000FF"/>
                </a:solidFill>
              </a:rPr>
              <a:t>, 2022)</a:t>
            </a:r>
          </a:p>
          <a:p>
            <a:r>
              <a:rPr lang="es-ES_tradnl" sz="1400" dirty="0">
                <a:solidFill>
                  <a:srgbClr val="0000FF"/>
                </a:solidFill>
              </a:rPr>
              <a:t>Corrochano, Freitas, Parente, Le Clainche (ISUDEF, 2022)</a:t>
            </a:r>
          </a:p>
          <a:p>
            <a:endParaRPr lang="es-ES_tradnl" sz="1400" dirty="0">
              <a:solidFill>
                <a:srgbClr val="0000FF"/>
              </a:solidFill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BD27493F-BEEB-94B9-B27B-8F041C526A57}"/>
              </a:ext>
            </a:extLst>
          </p:cNvPr>
          <p:cNvSpPr txBox="1"/>
          <p:nvPr/>
        </p:nvSpPr>
        <p:spPr>
          <a:xfrm>
            <a:off x="8227966" y="1062111"/>
            <a:ext cx="130977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dirty="0"/>
              <a:t>Combustion</a:t>
            </a:r>
            <a:endParaRPr lang="en-GB" dirty="0"/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85155130-171D-3CE8-60FE-2296127B22DD}"/>
              </a:ext>
            </a:extLst>
          </p:cNvPr>
          <p:cNvSpPr txBox="1"/>
          <p:nvPr/>
        </p:nvSpPr>
        <p:spPr>
          <a:xfrm>
            <a:off x="1388687" y="3156102"/>
            <a:ext cx="494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6600"/>
                </a:solidFill>
              </a:rPr>
              <a:t>Turbulence, Heat transfer, Flight test, Wind energy </a:t>
            </a:r>
          </a:p>
        </p:txBody>
      </p:sp>
      <p:pic>
        <p:nvPicPr>
          <p:cNvPr id="73" name="Imagen 72">
            <a:extLst>
              <a:ext uri="{FF2B5EF4-FFF2-40B4-BE49-F238E27FC236}">
                <a16:creationId xmlns:a16="http://schemas.microsoft.com/office/drawing/2014/main" id="{7734918C-2EC6-3A50-A7E5-448D7EF95F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654" y="4481029"/>
            <a:ext cx="1553822" cy="1107476"/>
          </a:xfrm>
          <a:prstGeom prst="rect">
            <a:avLst/>
          </a:prstGeom>
        </p:spPr>
      </p:pic>
      <p:pic>
        <p:nvPicPr>
          <p:cNvPr id="74" name="Imagen 8">
            <a:extLst>
              <a:ext uri="{FF2B5EF4-FFF2-40B4-BE49-F238E27FC236}">
                <a16:creationId xmlns:a16="http://schemas.microsoft.com/office/drawing/2014/main" id="{F7A490D9-F293-068A-C73C-6156BFC6F12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3" y="3643964"/>
            <a:ext cx="1612918" cy="812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Imagen 74" descr="Imagen que contiene cielo&#10;&#10;Descripción generada automáticamente">
            <a:extLst>
              <a:ext uri="{FF2B5EF4-FFF2-40B4-BE49-F238E27FC236}">
                <a16:creationId xmlns:a16="http://schemas.microsoft.com/office/drawing/2014/main" id="{9EA08789-D60F-4091-7979-3CC2BA4D94C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63" y="3429000"/>
            <a:ext cx="1389587" cy="1272285"/>
          </a:xfrm>
          <a:prstGeom prst="rect">
            <a:avLst/>
          </a:prstGeom>
        </p:spPr>
      </p:pic>
      <p:graphicFrame>
        <p:nvGraphicFramePr>
          <p:cNvPr id="76" name="Objeto 75">
            <a:extLst>
              <a:ext uri="{FF2B5EF4-FFF2-40B4-BE49-F238E27FC236}">
                <a16:creationId xmlns:a16="http://schemas.microsoft.com/office/drawing/2014/main" id="{5FF80FEA-0729-DED6-E36E-C2BA3F6056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6466" y="3519723"/>
          <a:ext cx="1969090" cy="83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11" imgW="1657165" imgH="806406" progId="Acrobat.Document.DC">
                  <p:embed/>
                </p:oleObj>
              </mc:Choice>
              <mc:Fallback>
                <p:oleObj name="Acrobat Document" r:id="rId11" imgW="1657165" imgH="806406" progId="Acrobat.Document.DC">
                  <p:embed/>
                  <p:pic>
                    <p:nvPicPr>
                      <p:cNvPr id="76" name="Objeto 75">
                        <a:extLst>
                          <a:ext uri="{FF2B5EF4-FFF2-40B4-BE49-F238E27FC236}">
                            <a16:creationId xmlns:a16="http://schemas.microsoft.com/office/drawing/2014/main" id="{5FF80FEA-0729-DED6-E36E-C2BA3F6056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46466" y="3519723"/>
                        <a:ext cx="1969090" cy="83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CuadroTexto 76">
            <a:extLst>
              <a:ext uri="{FF2B5EF4-FFF2-40B4-BE49-F238E27FC236}">
                <a16:creationId xmlns:a16="http://schemas.microsoft.com/office/drawing/2014/main" id="{BD86927D-CD9D-3505-F702-512B37CCA58E}"/>
              </a:ext>
            </a:extLst>
          </p:cNvPr>
          <p:cNvSpPr txBox="1"/>
          <p:nvPr/>
        </p:nvSpPr>
        <p:spPr>
          <a:xfrm>
            <a:off x="5607280" y="1131290"/>
            <a:ext cx="1560463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dirty="0"/>
              <a:t>Aerodynamics</a:t>
            </a:r>
            <a:endParaRPr lang="en-GB" dirty="0"/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9E083094-A4C7-9325-75F4-1A892248BB17}"/>
              </a:ext>
            </a:extLst>
          </p:cNvPr>
          <p:cNvSpPr txBox="1"/>
          <p:nvPr/>
        </p:nvSpPr>
        <p:spPr>
          <a:xfrm>
            <a:off x="2591156" y="4499361"/>
            <a:ext cx="5395195" cy="2246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_tradnl" sz="1400" dirty="0">
                <a:solidFill>
                  <a:srgbClr val="0000FF"/>
                </a:solidFill>
              </a:rPr>
              <a:t>Le Clainche, Rosti &amp; Brandt (J. Fluid </a:t>
            </a:r>
            <a:r>
              <a:rPr lang="es-ES_tradnl" sz="1400" dirty="0" err="1">
                <a:solidFill>
                  <a:srgbClr val="0000FF"/>
                </a:solidFill>
              </a:rPr>
              <a:t>Mech</a:t>
            </a:r>
            <a:r>
              <a:rPr lang="es-ES_tradnl" sz="1400" dirty="0">
                <a:solidFill>
                  <a:srgbClr val="0000FF"/>
                </a:solidFill>
              </a:rPr>
              <a:t>. 2022)</a:t>
            </a:r>
          </a:p>
          <a:p>
            <a:r>
              <a:rPr lang="es-ES_tradnl" sz="1400" dirty="0">
                <a:solidFill>
                  <a:srgbClr val="0000FF"/>
                </a:solidFill>
              </a:rPr>
              <a:t>Le Clainche, Izbassarov, Rosti, Brandt &amp; </a:t>
            </a:r>
            <a:r>
              <a:rPr lang="es-ES_tradnl" sz="1400" dirty="0" err="1">
                <a:solidFill>
                  <a:srgbClr val="0000FF"/>
                </a:solidFill>
              </a:rPr>
              <a:t>Tammisola</a:t>
            </a:r>
            <a:r>
              <a:rPr lang="es-ES_tradnl" sz="1400" dirty="0">
                <a:solidFill>
                  <a:srgbClr val="0000FF"/>
                </a:solidFill>
              </a:rPr>
              <a:t> (J. Fluid </a:t>
            </a:r>
            <a:r>
              <a:rPr lang="es-ES_tradnl" sz="1400" dirty="0" err="1">
                <a:solidFill>
                  <a:srgbClr val="0000FF"/>
                </a:solidFill>
              </a:rPr>
              <a:t>Mech</a:t>
            </a:r>
            <a:r>
              <a:rPr lang="es-ES_tradnl" sz="1400" dirty="0">
                <a:solidFill>
                  <a:srgbClr val="0000FF"/>
                </a:solidFill>
              </a:rPr>
              <a:t>. 2020)</a:t>
            </a:r>
          </a:p>
          <a:p>
            <a:r>
              <a:rPr lang="es-ES_tradnl" sz="1400" dirty="0">
                <a:solidFill>
                  <a:srgbClr val="0000FF"/>
                </a:solidFill>
              </a:rPr>
              <a:t>Méndez, Le Clainche, Moreno, Vega (</a:t>
            </a:r>
            <a:r>
              <a:rPr lang="es-ES_tradnl" sz="1400" dirty="0" err="1">
                <a:solidFill>
                  <a:srgbClr val="0000FF"/>
                </a:solidFill>
              </a:rPr>
              <a:t>Arosp</a:t>
            </a:r>
            <a:r>
              <a:rPr lang="es-ES_tradnl" sz="1400" dirty="0">
                <a:solidFill>
                  <a:srgbClr val="0000FF"/>
                </a:solidFill>
              </a:rPr>
              <a:t>. </a:t>
            </a:r>
            <a:r>
              <a:rPr lang="es-ES_tradnl" sz="1400" dirty="0" err="1">
                <a:solidFill>
                  <a:srgbClr val="0000FF"/>
                </a:solidFill>
              </a:rPr>
              <a:t>Sci</a:t>
            </a:r>
            <a:r>
              <a:rPr lang="es-ES_tradnl" sz="1400" dirty="0">
                <a:solidFill>
                  <a:srgbClr val="0000FF"/>
                </a:solidFill>
              </a:rPr>
              <a:t>. </a:t>
            </a:r>
            <a:r>
              <a:rPr lang="es-ES_tradnl" sz="1400" dirty="0" err="1">
                <a:solidFill>
                  <a:srgbClr val="0000FF"/>
                </a:solidFill>
              </a:rPr>
              <a:t>Tech</a:t>
            </a:r>
            <a:r>
              <a:rPr lang="es-ES_tradnl" sz="1400" dirty="0">
                <a:solidFill>
                  <a:srgbClr val="0000FF"/>
                </a:solidFill>
              </a:rPr>
              <a:t>. 2021)</a:t>
            </a:r>
          </a:p>
          <a:p>
            <a:r>
              <a:rPr lang="es-ES_tradnl" sz="1400" dirty="0">
                <a:solidFill>
                  <a:srgbClr val="0000FF"/>
                </a:solidFill>
              </a:rPr>
              <a:t>Le Clainche, </a:t>
            </a:r>
            <a:r>
              <a:rPr lang="es-ES_tradnl" sz="1400" dirty="0" err="1">
                <a:solidFill>
                  <a:srgbClr val="0000FF"/>
                </a:solidFill>
              </a:rPr>
              <a:t>Zhan</a:t>
            </a:r>
            <a:r>
              <a:rPr lang="es-ES_tradnl" sz="1400" dirty="0">
                <a:solidFill>
                  <a:srgbClr val="0000FF"/>
                </a:solidFill>
              </a:rPr>
              <a:t> &amp; Ferrer (</a:t>
            </a:r>
            <a:r>
              <a:rPr lang="es-ES_tradnl" sz="1400" dirty="0" err="1">
                <a:solidFill>
                  <a:srgbClr val="0000FF"/>
                </a:solidFill>
              </a:rPr>
              <a:t>Phys</a:t>
            </a:r>
            <a:r>
              <a:rPr lang="es-ES_tradnl" sz="1400" dirty="0">
                <a:solidFill>
                  <a:srgbClr val="0000FF"/>
                </a:solidFill>
              </a:rPr>
              <a:t>. </a:t>
            </a:r>
            <a:r>
              <a:rPr lang="es-ES_tradnl" sz="1400" dirty="0" err="1">
                <a:solidFill>
                  <a:srgbClr val="0000FF"/>
                </a:solidFill>
              </a:rPr>
              <a:t>Fluids</a:t>
            </a:r>
            <a:r>
              <a:rPr lang="es-ES_tradnl" sz="1400" dirty="0">
                <a:solidFill>
                  <a:srgbClr val="0000FF"/>
                </a:solidFill>
              </a:rPr>
              <a:t> 2019)</a:t>
            </a:r>
          </a:p>
          <a:p>
            <a:r>
              <a:rPr lang="es-ES_tradnl" sz="1400" dirty="0">
                <a:solidFill>
                  <a:srgbClr val="0000FF"/>
                </a:solidFill>
              </a:rPr>
              <a:t>Wu et al. (Chin. J. Aero., 2019)</a:t>
            </a:r>
          </a:p>
          <a:p>
            <a:r>
              <a:rPr lang="es-ES_tradnl" sz="1400" dirty="0">
                <a:solidFill>
                  <a:srgbClr val="0000FF"/>
                </a:solidFill>
              </a:rPr>
              <a:t>Méndez, Le Clainche, Vega, Moreno, Taylor (AIAA 2019)</a:t>
            </a:r>
          </a:p>
          <a:p>
            <a:r>
              <a:rPr lang="es-ES_tradnl" sz="1400" dirty="0">
                <a:solidFill>
                  <a:srgbClr val="0000FF"/>
                </a:solidFill>
              </a:rPr>
              <a:t>Le Clainche, Mao &amp; Vega (</a:t>
            </a:r>
            <a:r>
              <a:rPr lang="es-ES_tradnl" sz="1400" dirty="0" err="1">
                <a:solidFill>
                  <a:srgbClr val="0000FF"/>
                </a:solidFill>
              </a:rPr>
              <a:t>Wind</a:t>
            </a:r>
            <a:r>
              <a:rPr lang="es-ES_tradnl" sz="1400" dirty="0">
                <a:solidFill>
                  <a:srgbClr val="0000FF"/>
                </a:solidFill>
              </a:rPr>
              <a:t> </a:t>
            </a:r>
            <a:r>
              <a:rPr lang="es-ES_tradnl" sz="1400" dirty="0" err="1">
                <a:solidFill>
                  <a:srgbClr val="0000FF"/>
                </a:solidFill>
              </a:rPr>
              <a:t>Energ</a:t>
            </a:r>
            <a:r>
              <a:rPr lang="es-ES_tradnl" sz="1400" dirty="0">
                <a:solidFill>
                  <a:srgbClr val="0000FF"/>
                </a:solidFill>
              </a:rPr>
              <a:t>. 2018)</a:t>
            </a:r>
          </a:p>
          <a:p>
            <a:r>
              <a:rPr lang="es-ES_tradnl" sz="1400" dirty="0">
                <a:solidFill>
                  <a:srgbClr val="0000FF"/>
                </a:solidFill>
              </a:rPr>
              <a:t>Le Clainche, Moreno, Taylor, Vega (J. </a:t>
            </a:r>
            <a:r>
              <a:rPr lang="es-ES_tradnl" sz="1400" dirty="0" err="1">
                <a:solidFill>
                  <a:srgbClr val="0000FF"/>
                </a:solidFill>
              </a:rPr>
              <a:t>Aircraft</a:t>
            </a:r>
            <a:r>
              <a:rPr lang="es-ES_tradnl" sz="1400" dirty="0">
                <a:solidFill>
                  <a:srgbClr val="0000FF"/>
                </a:solidFill>
              </a:rPr>
              <a:t> 2018)</a:t>
            </a:r>
          </a:p>
          <a:p>
            <a:r>
              <a:rPr lang="es-ES_tradnl" sz="1400" dirty="0">
                <a:solidFill>
                  <a:srgbClr val="0000FF"/>
                </a:solidFill>
              </a:rPr>
              <a:t>Le Clainche, Pérez &amp; Vega (Fluid Dyn. Res. 2018)</a:t>
            </a:r>
          </a:p>
          <a:p>
            <a:r>
              <a:rPr lang="es-ES_tradnl" sz="1400" dirty="0">
                <a:solidFill>
                  <a:srgbClr val="0000FF"/>
                </a:solidFill>
              </a:rPr>
              <a:t>Le Clainche, Sastre, Vega &amp; Velázquez (AIAA 2017)</a:t>
            </a:r>
          </a:p>
        </p:txBody>
      </p:sp>
      <p:pic>
        <p:nvPicPr>
          <p:cNvPr id="79" name="Imagen 78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90F5F19B-0F47-5FBB-CEDB-8277986C5256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2" t="6247" r="57073" b="11675"/>
          <a:stretch/>
        </p:blipFill>
        <p:spPr>
          <a:xfrm rot="5400000">
            <a:off x="8436591" y="1293545"/>
            <a:ext cx="892528" cy="17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2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 animBg="1"/>
      <p:bldP spid="72" grpId="0"/>
      <p:bldP spid="77" grpId="0" animBg="1"/>
      <p:bldP spid="7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A6509A-7DBA-133A-E37A-8D05242867A5}"/>
              </a:ext>
            </a:extLst>
          </p:cNvPr>
          <p:cNvSpPr txBox="1">
            <a:spLocks/>
          </p:cNvSpPr>
          <p:nvPr/>
        </p:nvSpPr>
        <p:spPr>
          <a:xfrm>
            <a:off x="2120197" y="-2438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err="1"/>
              <a:t>ModelFLOWs</a:t>
            </a:r>
            <a:r>
              <a:rPr lang="en-GB" sz="4000" dirty="0"/>
              <a:t> App – Patterns detection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9C0E41E-EF03-1941-9FEE-06BD986041B4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, Icono&#10;&#10;Descripción generada automáticamente">
            <a:extLst>
              <a:ext uri="{FF2B5EF4-FFF2-40B4-BE49-F238E27FC236}">
                <a16:creationId xmlns:a16="http://schemas.microsoft.com/office/drawing/2014/main" id="{6C4EA6E9-8E59-2836-5858-81B33B278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668B11D-0343-261D-EBC2-7EF58B690A97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1FE23F9-8058-8D26-E9E0-B67A6E9816A1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 descr="Logotipo, Icono&#10;&#10;Descripción generada automáticamente">
            <a:extLst>
              <a:ext uri="{FF2B5EF4-FFF2-40B4-BE49-F238E27FC236}">
                <a16:creationId xmlns:a16="http://schemas.microsoft.com/office/drawing/2014/main" id="{DF251D33-BB91-0A4E-3572-4C6A845D6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F3595B5-7F78-B5EA-DAD0-11B64E04193B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  <p:pic>
        <p:nvPicPr>
          <p:cNvPr id="7" name="Imagen 6" descr="Imagen que contiene tabla, pastel, sostener, alimentos&#10;&#10;Descripción generada automáticamente">
            <a:extLst>
              <a:ext uri="{FF2B5EF4-FFF2-40B4-BE49-F238E27FC236}">
                <a16:creationId xmlns:a16="http://schemas.microsoft.com/office/drawing/2014/main" id="{75C8A35D-FECA-035F-C30C-A05C5B674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659" y="1541176"/>
            <a:ext cx="1818996" cy="121045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5D541DD-3949-B311-D146-841CA11A19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805" y="1487358"/>
            <a:ext cx="1992719" cy="1410644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F3BBDB62-8C3A-A759-0F07-5AD4AF23501B}"/>
              </a:ext>
            </a:extLst>
          </p:cNvPr>
          <p:cNvSpPr txBox="1"/>
          <p:nvPr/>
        </p:nvSpPr>
        <p:spPr>
          <a:xfrm>
            <a:off x="8179910" y="1077827"/>
            <a:ext cx="1535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Combustion</a:t>
            </a:r>
            <a:endParaRPr lang="en-GB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AD596EA-AC7D-F8FA-E132-8AE31593432A}"/>
              </a:ext>
            </a:extLst>
          </p:cNvPr>
          <p:cNvSpPr txBox="1"/>
          <p:nvPr/>
        </p:nvSpPr>
        <p:spPr>
          <a:xfrm>
            <a:off x="10188888" y="1065374"/>
            <a:ext cx="1535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Urban flows</a:t>
            </a:r>
            <a:endParaRPr lang="en-GB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420C8BD-82A6-9C5F-5069-6F795EC51B27}"/>
              </a:ext>
            </a:extLst>
          </p:cNvPr>
          <p:cNvSpPr txBox="1"/>
          <p:nvPr/>
        </p:nvSpPr>
        <p:spPr>
          <a:xfrm>
            <a:off x="3489322" y="1118026"/>
            <a:ext cx="1535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Medicine</a:t>
            </a:r>
            <a:endParaRPr lang="en-GB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9E4BFF9-6FE3-CDFB-C20A-F989E13A9DC6}"/>
              </a:ext>
            </a:extLst>
          </p:cNvPr>
          <p:cNvSpPr txBox="1"/>
          <p:nvPr/>
        </p:nvSpPr>
        <p:spPr>
          <a:xfrm>
            <a:off x="669854" y="1077827"/>
            <a:ext cx="2290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Marine propulsion</a:t>
            </a:r>
            <a:endParaRPr lang="en-GB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F4D51A30-366E-B7A4-7A43-F5EDF5A8A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938" y="1576157"/>
            <a:ext cx="2312853" cy="106464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2DEC0A3-A513-3242-43EF-9D13A3BE7556}"/>
              </a:ext>
            </a:extLst>
          </p:cNvPr>
          <p:cNvSpPr txBox="1"/>
          <p:nvPr/>
        </p:nvSpPr>
        <p:spPr>
          <a:xfrm>
            <a:off x="5607280" y="1119799"/>
            <a:ext cx="1746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Aerodynamics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3552ACD3-0489-6516-B5E3-32A8C17C22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5" y="3478055"/>
            <a:ext cx="1520041" cy="878132"/>
          </a:xfrm>
          <a:prstGeom prst="rect">
            <a:avLst/>
          </a:prstGeom>
        </p:spPr>
      </p:pic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EA280443-0B68-A6CB-8A9B-14C0D1389FF6}"/>
              </a:ext>
            </a:extLst>
          </p:cNvPr>
          <p:cNvCxnSpPr/>
          <p:nvPr/>
        </p:nvCxnSpPr>
        <p:spPr>
          <a:xfrm>
            <a:off x="934076" y="3932250"/>
            <a:ext cx="376358" cy="119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Imagen 20" descr="DMDd_SL_vortex_35_DMDd.pdf">
            <a:extLst>
              <a:ext uri="{FF2B5EF4-FFF2-40B4-BE49-F238E27FC236}">
                <a16:creationId xmlns:a16="http://schemas.microsoft.com/office/drawing/2014/main" id="{0ADB3F72-4B8C-482A-30C1-80CBC7472F4E}"/>
              </a:ext>
            </a:extLst>
          </p:cNvPr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9"/>
              <a:srcRect/>
              <a:stretch>
                <a:fillRect/>
              </a:stretch>
            </p:blipFill>
          </mc:Choice>
          <mc:Fallback>
            <p:blipFill>
              <a:blip r:embed="rId10"/>
              <a:srcRect/>
              <a:stretch>
                <a:fillRect/>
              </a:stretch>
            </p:blipFill>
          </mc:Fallback>
        </mc:AlternateContent>
        <p:spPr>
          <a:xfrm>
            <a:off x="1507956" y="3420769"/>
            <a:ext cx="1252538" cy="107496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FCE31A2-6910-39B9-06A1-D27178C164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5" y="4553018"/>
            <a:ext cx="1520041" cy="878132"/>
          </a:xfrm>
          <a:prstGeom prst="rect">
            <a:avLst/>
          </a:prstGeom>
        </p:spPr>
      </p:pic>
      <p:pic>
        <p:nvPicPr>
          <p:cNvPr id="23" name="Imagen 22" descr="DMDd_SL_saddle_114_3.pdf">
            <a:extLst>
              <a:ext uri="{FF2B5EF4-FFF2-40B4-BE49-F238E27FC236}">
                <a16:creationId xmlns:a16="http://schemas.microsoft.com/office/drawing/2014/main" id="{E4E256CE-8ECB-7FA7-28A4-1E338C7742AC}"/>
              </a:ext>
            </a:extLst>
          </p:cNvPr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1524835" y="4482083"/>
            <a:ext cx="1197482" cy="1027712"/>
          </a:xfrm>
          <a:prstGeom prst="rect">
            <a:avLst/>
          </a:prstGeom>
        </p:spPr>
      </p:pic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AB08CAD3-0D84-DBF6-1D6D-6477C53093CE}"/>
              </a:ext>
            </a:extLst>
          </p:cNvPr>
          <p:cNvCxnSpPr/>
          <p:nvPr/>
        </p:nvCxnSpPr>
        <p:spPr>
          <a:xfrm rot="10800000" flipV="1">
            <a:off x="880835" y="5022083"/>
            <a:ext cx="383320" cy="1191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F4EA134-2388-B3EB-8A5B-D590D38E1E31}"/>
              </a:ext>
            </a:extLst>
          </p:cNvPr>
          <p:cNvSpPr txBox="1"/>
          <p:nvPr/>
        </p:nvSpPr>
        <p:spPr>
          <a:xfrm>
            <a:off x="787726" y="2988489"/>
            <a:ext cx="1440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rgbClr val="FF6600"/>
                </a:solidFill>
              </a:rPr>
              <a:t>Synthetic jets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7364C55-70B4-A162-9695-414683DA34EB}"/>
              </a:ext>
            </a:extLst>
          </p:cNvPr>
          <p:cNvSpPr txBox="1"/>
          <p:nvPr/>
        </p:nvSpPr>
        <p:spPr>
          <a:xfrm>
            <a:off x="2598436" y="3209392"/>
            <a:ext cx="32800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100" dirty="0">
                <a:solidFill>
                  <a:srgbClr val="0000FF"/>
                </a:solidFill>
              </a:rPr>
              <a:t>Muñoz &amp; Le Clainche (</a:t>
            </a:r>
            <a:r>
              <a:rPr lang="es-ES_tradnl" sz="1100" dirty="0" err="1">
                <a:solidFill>
                  <a:srgbClr val="0000FF"/>
                </a:solidFill>
              </a:rPr>
              <a:t>Phys</a:t>
            </a:r>
            <a:r>
              <a:rPr lang="es-ES_tradnl" sz="1100" dirty="0">
                <a:solidFill>
                  <a:srgbClr val="0000FF"/>
                </a:solidFill>
              </a:rPr>
              <a:t>. </a:t>
            </a:r>
            <a:r>
              <a:rPr lang="es-ES_tradnl" sz="1100" dirty="0" err="1">
                <a:solidFill>
                  <a:srgbClr val="0000FF"/>
                </a:solidFill>
              </a:rPr>
              <a:t>Fluids</a:t>
            </a:r>
            <a:r>
              <a:rPr lang="es-ES_tradnl" sz="1100" dirty="0">
                <a:solidFill>
                  <a:srgbClr val="0000FF"/>
                </a:solidFill>
              </a:rPr>
              <a:t>, 2022)</a:t>
            </a:r>
          </a:p>
          <a:p>
            <a:r>
              <a:rPr lang="es-ES_tradnl" sz="1100" dirty="0">
                <a:solidFill>
                  <a:srgbClr val="0000FF"/>
                </a:solidFill>
              </a:rPr>
              <a:t>Le Clainche (</a:t>
            </a:r>
            <a:r>
              <a:rPr lang="es-ES_tradnl" sz="1100" dirty="0" err="1">
                <a:solidFill>
                  <a:srgbClr val="0000FF"/>
                </a:solidFill>
              </a:rPr>
              <a:t>Energies</a:t>
            </a:r>
            <a:r>
              <a:rPr lang="es-ES_tradnl" sz="1100" dirty="0">
                <a:solidFill>
                  <a:srgbClr val="0000FF"/>
                </a:solidFill>
              </a:rPr>
              <a:t> 2019)</a:t>
            </a:r>
          </a:p>
          <a:p>
            <a:r>
              <a:rPr lang="es-ES_tradnl" sz="1100" dirty="0">
                <a:solidFill>
                  <a:srgbClr val="0000FF"/>
                </a:solidFill>
              </a:rPr>
              <a:t>Palomo, Pérez &amp; Le </a:t>
            </a:r>
            <a:r>
              <a:rPr lang="es-ES_tradnl" sz="1100" dirty="0" err="1">
                <a:solidFill>
                  <a:srgbClr val="0000FF"/>
                </a:solidFill>
              </a:rPr>
              <a:t>Clainche</a:t>
            </a:r>
            <a:r>
              <a:rPr lang="es-ES_tradnl" sz="1100" dirty="0">
                <a:solidFill>
                  <a:srgbClr val="0000FF"/>
                </a:solidFill>
              </a:rPr>
              <a:t> (RIENG 2019)</a:t>
            </a:r>
          </a:p>
          <a:p>
            <a:r>
              <a:rPr lang="es-ES_tradnl" sz="1100" dirty="0">
                <a:solidFill>
                  <a:srgbClr val="0000FF"/>
                </a:solidFill>
              </a:rPr>
              <a:t>Le Clainche, Vega &amp; Soria (</a:t>
            </a:r>
            <a:r>
              <a:rPr lang="es-ES_tradnl" sz="1100" dirty="0" err="1">
                <a:solidFill>
                  <a:srgbClr val="0000FF"/>
                </a:solidFill>
              </a:rPr>
              <a:t>Exp</a:t>
            </a:r>
            <a:r>
              <a:rPr lang="es-ES_tradnl" sz="1100" dirty="0">
                <a:solidFill>
                  <a:srgbClr val="0000FF"/>
                </a:solidFill>
              </a:rPr>
              <a:t>. </a:t>
            </a:r>
            <a:r>
              <a:rPr lang="es-ES_tradnl" sz="1100" dirty="0" err="1">
                <a:solidFill>
                  <a:srgbClr val="0000FF"/>
                </a:solidFill>
              </a:rPr>
              <a:t>Therm</a:t>
            </a:r>
            <a:r>
              <a:rPr lang="es-ES_tradnl" sz="1100" dirty="0">
                <a:solidFill>
                  <a:srgbClr val="0000FF"/>
                </a:solidFill>
              </a:rPr>
              <a:t>. Fluid </a:t>
            </a:r>
            <a:r>
              <a:rPr lang="es-ES_tradnl" sz="1100" dirty="0" err="1">
                <a:solidFill>
                  <a:srgbClr val="0000FF"/>
                </a:solidFill>
              </a:rPr>
              <a:t>Sci</a:t>
            </a:r>
            <a:r>
              <a:rPr lang="es-ES_tradnl" sz="1100" dirty="0">
                <a:solidFill>
                  <a:srgbClr val="0000FF"/>
                </a:solidFill>
              </a:rPr>
              <a:t>. 2017)</a:t>
            </a:r>
          </a:p>
        </p:txBody>
      </p:sp>
      <p:pic>
        <p:nvPicPr>
          <p:cNvPr id="27" name="Imagen 2">
            <a:extLst>
              <a:ext uri="{FF2B5EF4-FFF2-40B4-BE49-F238E27FC236}">
                <a16:creationId xmlns:a16="http://schemas.microsoft.com/office/drawing/2014/main" id="{B009CC4C-EED6-7413-99F1-C6C753265A6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2" r="16245"/>
          <a:stretch/>
        </p:blipFill>
        <p:spPr>
          <a:xfrm>
            <a:off x="10527104" y="3328191"/>
            <a:ext cx="1320887" cy="1054401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49ED32B9-8815-DC51-9A66-06035BD4FD33}"/>
              </a:ext>
            </a:extLst>
          </p:cNvPr>
          <p:cNvSpPr txBox="1"/>
          <p:nvPr/>
        </p:nvSpPr>
        <p:spPr>
          <a:xfrm>
            <a:off x="10074285" y="4349142"/>
            <a:ext cx="2226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dirty="0" err="1">
                <a:solidFill>
                  <a:srgbClr val="0000FF"/>
                </a:solidFill>
              </a:rPr>
              <a:t>Lazpita</a:t>
            </a:r>
            <a:r>
              <a:rPr lang="es-ES_tradnl" sz="1200" dirty="0">
                <a:solidFill>
                  <a:srgbClr val="0000FF"/>
                </a:solidFill>
              </a:rPr>
              <a:t> et al. (</a:t>
            </a:r>
            <a:r>
              <a:rPr lang="es-ES_tradnl" sz="1200" dirty="0" err="1">
                <a:solidFill>
                  <a:srgbClr val="0000FF"/>
                </a:solidFill>
              </a:rPr>
              <a:t>Phys</a:t>
            </a:r>
            <a:r>
              <a:rPr lang="es-ES_tradnl" sz="1200" dirty="0">
                <a:solidFill>
                  <a:srgbClr val="0000FF"/>
                </a:solidFill>
              </a:rPr>
              <a:t>. </a:t>
            </a:r>
            <a:r>
              <a:rPr lang="es-ES_tradnl" sz="1200" dirty="0" err="1">
                <a:solidFill>
                  <a:srgbClr val="0000FF"/>
                </a:solidFill>
              </a:rPr>
              <a:t>Fluids</a:t>
            </a:r>
            <a:r>
              <a:rPr lang="es-ES_tradnl" sz="1200" dirty="0">
                <a:solidFill>
                  <a:srgbClr val="0000FF"/>
                </a:solidFill>
              </a:rPr>
              <a:t> 2022)</a:t>
            </a:r>
          </a:p>
          <a:p>
            <a:pPr algn="ctr"/>
            <a:r>
              <a:rPr lang="es-ES_tradnl" sz="1200" dirty="0">
                <a:solidFill>
                  <a:srgbClr val="0000FF"/>
                </a:solidFill>
              </a:rPr>
              <a:t> A. Martínez-Sánchez et al.          (J. Fluid </a:t>
            </a:r>
            <a:r>
              <a:rPr lang="es-ES_tradnl" sz="1200" dirty="0" err="1">
                <a:solidFill>
                  <a:srgbClr val="0000FF"/>
                </a:solidFill>
              </a:rPr>
              <a:t>Mech</a:t>
            </a:r>
            <a:r>
              <a:rPr lang="es-ES_tradnl" sz="1200" dirty="0">
                <a:solidFill>
                  <a:srgbClr val="0000FF"/>
                </a:solidFill>
              </a:rPr>
              <a:t>., </a:t>
            </a:r>
            <a:r>
              <a:rPr lang="es-ES_tradnl" sz="1200" dirty="0" err="1">
                <a:solidFill>
                  <a:srgbClr val="0000FF"/>
                </a:solidFill>
              </a:rPr>
              <a:t>submitted</a:t>
            </a:r>
            <a:r>
              <a:rPr lang="es-ES_tradnl" sz="1200" dirty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7A4151A-2317-7FEB-2856-A2B51C8F2459}"/>
              </a:ext>
            </a:extLst>
          </p:cNvPr>
          <p:cNvSpPr txBox="1"/>
          <p:nvPr/>
        </p:nvSpPr>
        <p:spPr>
          <a:xfrm>
            <a:off x="10442716" y="3105585"/>
            <a:ext cx="1316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6600"/>
                </a:solidFill>
              </a:rPr>
              <a:t>Urban </a:t>
            </a:r>
            <a:r>
              <a:rPr lang="es-ES" dirty="0" err="1">
                <a:solidFill>
                  <a:srgbClr val="FF6600"/>
                </a:solidFill>
              </a:rPr>
              <a:t>flows</a:t>
            </a:r>
            <a:endParaRPr lang="en-GB" dirty="0">
              <a:solidFill>
                <a:srgbClr val="FF6600"/>
              </a:solidFill>
            </a:endParaRPr>
          </a:p>
        </p:txBody>
      </p:sp>
      <p:pic>
        <p:nvPicPr>
          <p:cNvPr id="30" name="Imagen 29" descr="Imagen que contiene animal, tabla, oscuro, agua&#10;&#10;Descripción generada automáticamente">
            <a:extLst>
              <a:ext uri="{FF2B5EF4-FFF2-40B4-BE49-F238E27FC236}">
                <a16:creationId xmlns:a16="http://schemas.microsoft.com/office/drawing/2014/main" id="{DEAD1787-9D59-9C37-3B7F-BCBC3ED8273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40" y="1503322"/>
            <a:ext cx="1712165" cy="1286165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F8BC08B8-C473-376A-0CB0-9C2B69A8740B}"/>
              </a:ext>
            </a:extLst>
          </p:cNvPr>
          <p:cNvSpPr txBox="1"/>
          <p:nvPr/>
        </p:nvSpPr>
        <p:spPr>
          <a:xfrm>
            <a:off x="658267" y="1084230"/>
            <a:ext cx="191766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dirty="0"/>
              <a:t>Marine propulsion</a:t>
            </a:r>
            <a:endParaRPr lang="en-GB" dirty="0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A577426-755C-C42E-71FD-9FDBAE721DAA}"/>
              </a:ext>
            </a:extLst>
          </p:cNvPr>
          <p:cNvSpPr txBox="1"/>
          <p:nvPr/>
        </p:nvSpPr>
        <p:spPr>
          <a:xfrm>
            <a:off x="10042979" y="1065374"/>
            <a:ext cx="1535285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800" dirty="0"/>
              <a:t>Urban flows</a:t>
            </a:r>
            <a:endParaRPr lang="en-GB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3B2B2397-5D7D-41D4-AAD6-F69080A7A9FC}"/>
              </a:ext>
            </a:extLst>
          </p:cNvPr>
          <p:cNvSpPr txBox="1"/>
          <p:nvPr/>
        </p:nvSpPr>
        <p:spPr>
          <a:xfrm>
            <a:off x="6817402" y="3105485"/>
            <a:ext cx="1999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FF6600"/>
                </a:solidFill>
              </a:rPr>
              <a:t>Medical Imaging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F73DC501-074A-0355-5B1C-D6AD7A2FEBDD}"/>
              </a:ext>
            </a:extLst>
          </p:cNvPr>
          <p:cNvSpPr txBox="1"/>
          <p:nvPr/>
        </p:nvSpPr>
        <p:spPr>
          <a:xfrm>
            <a:off x="6422339" y="4325229"/>
            <a:ext cx="2982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200" dirty="0" err="1">
                <a:solidFill>
                  <a:srgbClr val="0000FF"/>
                </a:solidFill>
              </a:rPr>
              <a:t>Groun</a:t>
            </a:r>
            <a:r>
              <a:rPr lang="es-ES_tradnl" sz="1200" dirty="0">
                <a:solidFill>
                  <a:srgbClr val="0000FF"/>
                </a:solidFill>
              </a:rPr>
              <a:t>, Villalba, Lara, Valero, Garicano &amp; Le Clainche (Comp. Biol. </a:t>
            </a:r>
            <a:r>
              <a:rPr lang="es-ES_tradnl" sz="1200" dirty="0" err="1">
                <a:solidFill>
                  <a:srgbClr val="0000FF"/>
                </a:solidFill>
              </a:rPr>
              <a:t>Med</a:t>
            </a:r>
            <a:r>
              <a:rPr lang="es-ES_tradnl" sz="1200" dirty="0">
                <a:solidFill>
                  <a:srgbClr val="0000FF"/>
                </a:solidFill>
              </a:rPr>
              <a:t>. 2022)</a:t>
            </a:r>
          </a:p>
          <a:p>
            <a:r>
              <a:rPr lang="es-ES_tradnl" sz="1200" dirty="0">
                <a:solidFill>
                  <a:srgbClr val="0000FF"/>
                </a:solidFill>
              </a:rPr>
              <a:t>Vega &amp; Le Clainche (Book - Elsevier 2020)</a:t>
            </a:r>
          </a:p>
          <a:p>
            <a:r>
              <a:rPr lang="es-ES_tradnl" sz="1200" dirty="0" err="1">
                <a:solidFill>
                  <a:srgbClr val="0000FF"/>
                </a:solidFill>
              </a:rPr>
              <a:t>Groun</a:t>
            </a:r>
            <a:r>
              <a:rPr lang="es-ES_tradnl" sz="1200" dirty="0">
                <a:solidFill>
                  <a:srgbClr val="0000FF"/>
                </a:solidFill>
              </a:rPr>
              <a:t> et al. (Com. Biol. </a:t>
            </a:r>
            <a:r>
              <a:rPr lang="es-ES_tradnl" sz="1200" dirty="0" err="1">
                <a:solidFill>
                  <a:srgbClr val="0000FF"/>
                </a:solidFill>
              </a:rPr>
              <a:t>Med</a:t>
            </a:r>
            <a:r>
              <a:rPr lang="es-ES_tradnl" sz="1200" dirty="0">
                <a:solidFill>
                  <a:srgbClr val="0000FF"/>
                </a:solidFill>
              </a:rPr>
              <a:t>., 2022)</a:t>
            </a:r>
          </a:p>
        </p:txBody>
      </p:sp>
      <p:pic>
        <p:nvPicPr>
          <p:cNvPr id="35" name="Imagen 34" descr="Diagrama&#10;&#10;Descripción generada automáticamente">
            <a:extLst>
              <a:ext uri="{FF2B5EF4-FFF2-40B4-BE49-F238E27FC236}">
                <a16:creationId xmlns:a16="http://schemas.microsoft.com/office/drawing/2014/main" id="{15B4D2F5-DD0B-82C1-4819-9E869DAF1EB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419" y="3596257"/>
            <a:ext cx="1037299" cy="723454"/>
          </a:xfrm>
          <a:prstGeom prst="rect">
            <a:avLst/>
          </a:prstGeom>
        </p:spPr>
      </p:pic>
      <p:pic>
        <p:nvPicPr>
          <p:cNvPr id="36" name="Imagen 35" descr="Un conjunto de imágenes de un periódico&#10;&#10;Descripción generada automáticamente con confianza media">
            <a:extLst>
              <a:ext uri="{FF2B5EF4-FFF2-40B4-BE49-F238E27FC236}">
                <a16:creationId xmlns:a16="http://schemas.microsoft.com/office/drawing/2014/main" id="{5AD3EC58-D762-AE28-0B08-1B78364299FF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65" t="4528" r="26545" b="77537"/>
          <a:stretch/>
        </p:blipFill>
        <p:spPr>
          <a:xfrm>
            <a:off x="7845836" y="3608207"/>
            <a:ext cx="759007" cy="544447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0E9168B6-6775-4122-6A17-E7CA97AF8AB1}"/>
              </a:ext>
            </a:extLst>
          </p:cNvPr>
          <p:cNvSpPr txBox="1"/>
          <p:nvPr/>
        </p:nvSpPr>
        <p:spPr>
          <a:xfrm>
            <a:off x="3502472" y="1122378"/>
            <a:ext cx="1082678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800" dirty="0"/>
              <a:t>Medicine</a:t>
            </a:r>
            <a:endParaRPr lang="en-GB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B6281500-5881-0B27-1D95-E2E826E3CA7D}"/>
              </a:ext>
            </a:extLst>
          </p:cNvPr>
          <p:cNvSpPr txBox="1"/>
          <p:nvPr/>
        </p:nvSpPr>
        <p:spPr>
          <a:xfrm>
            <a:off x="3231025" y="4638095"/>
            <a:ext cx="2258503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000F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rgbClr val="FF6600"/>
                </a:solidFill>
              </a:rPr>
              <a:t>Multi-phase flows</a:t>
            </a:r>
          </a:p>
          <a:p>
            <a:pPr algn="ctr"/>
            <a:r>
              <a:rPr lang="en-GB" dirty="0">
                <a:solidFill>
                  <a:srgbClr val="FF6600"/>
                </a:solidFill>
              </a:rPr>
              <a:t>Non-</a:t>
            </a:r>
            <a:r>
              <a:rPr lang="en-GB" dirty="0" err="1">
                <a:solidFill>
                  <a:srgbClr val="FF6600"/>
                </a:solidFill>
              </a:rPr>
              <a:t>newtonian</a:t>
            </a:r>
            <a:r>
              <a:rPr lang="en-GB" dirty="0">
                <a:solidFill>
                  <a:srgbClr val="FF6600"/>
                </a:solidFill>
              </a:rPr>
              <a:t> flows</a:t>
            </a:r>
          </a:p>
          <a:p>
            <a:pPr algn="ctr"/>
            <a:r>
              <a:rPr lang="en-GB" dirty="0">
                <a:solidFill>
                  <a:srgbClr val="FF6600"/>
                </a:solidFill>
              </a:rPr>
              <a:t>etc.</a:t>
            </a:r>
          </a:p>
        </p:txBody>
      </p:sp>
      <p:pic>
        <p:nvPicPr>
          <p:cNvPr id="39" name="Imagen 38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91CBA366-6000-E56F-BE4A-C13C0AD2B5C9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2" t="6247" r="57073" b="11675"/>
          <a:stretch/>
        </p:blipFill>
        <p:spPr>
          <a:xfrm rot="5400000">
            <a:off x="8436591" y="1293545"/>
            <a:ext cx="892528" cy="179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4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2" grpId="0" animBg="1"/>
      <p:bldP spid="33" grpId="0"/>
      <p:bldP spid="34" grpId="0"/>
      <p:bldP spid="37" grpId="0" animBg="1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E95C92D7-8A44-07F4-89AC-E86D0A9E777D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248F730D-F3ED-F916-E0AA-11B6DA776897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  <p:sp>
        <p:nvSpPr>
          <p:cNvPr id="2" name="CuadroTexto 34">
            <a:extLst>
              <a:ext uri="{FF2B5EF4-FFF2-40B4-BE49-F238E27FC236}">
                <a16:creationId xmlns:a16="http://schemas.microsoft.com/office/drawing/2014/main" id="{48826F3D-1DD6-EFE7-D9E5-54A70159BF5C}"/>
              </a:ext>
            </a:extLst>
          </p:cNvPr>
          <p:cNvSpPr txBox="1"/>
          <p:nvPr/>
        </p:nvSpPr>
        <p:spPr>
          <a:xfrm>
            <a:off x="428017" y="77857"/>
            <a:ext cx="11363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>
                <a:latin typeface="+mj-lt"/>
              </a:rPr>
              <a:t>Pattern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detection</a:t>
            </a:r>
            <a:r>
              <a:rPr lang="es-ES" sz="4000" dirty="0">
                <a:latin typeface="+mj-lt"/>
              </a:rPr>
              <a:t> - New </a:t>
            </a:r>
            <a:r>
              <a:rPr lang="es-ES" sz="4000" dirty="0" err="1">
                <a:latin typeface="+mj-lt"/>
              </a:rPr>
              <a:t>strategies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for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flow</a:t>
            </a:r>
            <a:r>
              <a:rPr lang="es-ES" sz="4000" dirty="0">
                <a:latin typeface="+mj-lt"/>
              </a:rPr>
              <a:t> control </a:t>
            </a:r>
            <a:endParaRPr lang="en-US" sz="40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7330C1-C40A-FEC4-7A11-33CFC0942C5D}"/>
              </a:ext>
            </a:extLst>
          </p:cNvPr>
          <p:cNvSpPr txBox="1"/>
          <p:nvPr/>
        </p:nvSpPr>
        <p:spPr>
          <a:xfrm>
            <a:off x="191192" y="996108"/>
            <a:ext cx="9415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New </a:t>
            </a:r>
            <a:r>
              <a:rPr lang="es-ES" dirty="0" err="1"/>
              <a:t>algortihm</a:t>
            </a:r>
            <a:r>
              <a:rPr lang="es-ES" dirty="0"/>
              <a:t> </a:t>
            </a:r>
            <a:r>
              <a:rPr lang="es-ES" b="1" dirty="0" err="1">
                <a:solidFill>
                  <a:srgbClr val="0000FF"/>
                </a:solidFill>
              </a:rPr>
              <a:t>fully</a:t>
            </a:r>
            <a:r>
              <a:rPr lang="es-ES" b="1" dirty="0">
                <a:solidFill>
                  <a:srgbClr val="0000FF"/>
                </a:solidFill>
              </a:rPr>
              <a:t> data-</a:t>
            </a:r>
            <a:r>
              <a:rPr lang="es-ES" b="1" dirty="0" err="1">
                <a:solidFill>
                  <a:srgbClr val="0000FF"/>
                </a:solidFill>
              </a:rPr>
              <a:t>driven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detect</a:t>
            </a:r>
            <a:r>
              <a:rPr lang="es-ES" dirty="0"/>
              <a:t> </a:t>
            </a:r>
            <a:r>
              <a:rPr lang="es-ES" b="1" dirty="0" err="1">
                <a:solidFill>
                  <a:srgbClr val="0000FF"/>
                </a:solidFill>
              </a:rPr>
              <a:t>structural</a:t>
            </a:r>
            <a:r>
              <a:rPr lang="es-ES" b="1" dirty="0">
                <a:solidFill>
                  <a:srgbClr val="0000FF"/>
                </a:solidFill>
              </a:rPr>
              <a:t> </a:t>
            </a:r>
            <a:r>
              <a:rPr lang="es-ES" b="1" dirty="0" err="1">
                <a:solidFill>
                  <a:srgbClr val="0000FF"/>
                </a:solidFill>
              </a:rPr>
              <a:t>sensitivity</a:t>
            </a:r>
            <a:r>
              <a:rPr lang="es-ES" b="1" dirty="0">
                <a:solidFill>
                  <a:srgbClr val="0000FF"/>
                </a:solidFill>
              </a:rPr>
              <a:t>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 err="1"/>
              <a:t>applications</a:t>
            </a:r>
            <a:r>
              <a:rPr lang="es-ES" dirty="0"/>
              <a:t> in </a:t>
            </a:r>
            <a:r>
              <a:rPr lang="es-ES" b="1" dirty="0" err="1">
                <a:solidFill>
                  <a:srgbClr val="0000FF"/>
                </a:solidFill>
              </a:rPr>
              <a:t>flow</a:t>
            </a:r>
            <a:r>
              <a:rPr lang="es-ES" b="1" dirty="0">
                <a:solidFill>
                  <a:srgbClr val="0000FF"/>
                </a:solidFill>
              </a:rPr>
              <a:t>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ElastoViscoPlastic</a:t>
            </a:r>
            <a:r>
              <a:rPr lang="es-ES" dirty="0"/>
              <a:t> </a:t>
            </a:r>
            <a:r>
              <a:rPr lang="es-ES" dirty="0" err="1"/>
              <a:t>flow</a:t>
            </a:r>
            <a:r>
              <a:rPr lang="es-ES" dirty="0"/>
              <a:t> </a:t>
            </a:r>
            <a:r>
              <a:rPr lang="es-ES" dirty="0" err="1"/>
              <a:t>past</a:t>
            </a:r>
            <a:r>
              <a:rPr lang="es-ES" dirty="0"/>
              <a:t> a </a:t>
            </a:r>
            <a:r>
              <a:rPr lang="es-ES" dirty="0" err="1"/>
              <a:t>cylinder</a:t>
            </a:r>
            <a:r>
              <a:rPr lang="es-ES" dirty="0"/>
              <a:t> 2D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B7D15F-5DD1-1A1F-AB77-0E53C1E82E55}"/>
              </a:ext>
            </a:extLst>
          </p:cNvPr>
          <p:cNvSpPr/>
          <p:nvPr/>
        </p:nvSpPr>
        <p:spPr>
          <a:xfrm>
            <a:off x="817609" y="2345247"/>
            <a:ext cx="2472714" cy="3079831"/>
          </a:xfrm>
          <a:prstGeom prst="rect">
            <a:avLst/>
          </a:prstGeom>
          <a:noFill/>
          <a:ln w="3810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FF28B-8E69-A770-5187-5C6534BA6340}"/>
              </a:ext>
            </a:extLst>
          </p:cNvPr>
          <p:cNvSpPr txBox="1"/>
          <p:nvPr/>
        </p:nvSpPr>
        <p:spPr>
          <a:xfrm>
            <a:off x="1072411" y="2533661"/>
            <a:ext cx="24727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/>
              <a:t>Re = 100</a:t>
            </a:r>
          </a:p>
          <a:p>
            <a:r>
              <a:rPr lang="es-ES" sz="3200" dirty="0" err="1"/>
              <a:t>Wi</a:t>
            </a:r>
            <a:r>
              <a:rPr lang="es-ES" sz="3200" dirty="0"/>
              <a:t> = 1</a:t>
            </a:r>
          </a:p>
          <a:p>
            <a:r>
              <a:rPr lang="es-ES" sz="3200" dirty="0" err="1"/>
              <a:t>Bn</a:t>
            </a:r>
            <a:r>
              <a:rPr lang="es-ES" sz="3200" dirty="0"/>
              <a:t> = 2</a:t>
            </a:r>
          </a:p>
          <a:p>
            <a:r>
              <a:rPr lang="es-ES" sz="3200" dirty="0"/>
              <a:t>n = 0.2</a:t>
            </a:r>
          </a:p>
          <a:p>
            <a:r>
              <a:rPr lang="el-GR" sz="3200" dirty="0"/>
              <a:t>β</a:t>
            </a:r>
            <a:r>
              <a:rPr lang="es-ES" sz="3200" dirty="0"/>
              <a:t> = 0.9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AFA1B0-4A71-BFEE-9B0C-3D86B4CE7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219" y="2794945"/>
            <a:ext cx="5506377" cy="182173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2E9DA48-B918-DC02-04D4-C8BB690B2401}"/>
              </a:ext>
            </a:extLst>
          </p:cNvPr>
          <p:cNvSpPr txBox="1"/>
          <p:nvPr/>
        </p:nvSpPr>
        <p:spPr>
          <a:xfrm>
            <a:off x="8937303" y="1334662"/>
            <a:ext cx="31538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1400" dirty="0">
                <a:solidFill>
                  <a:srgbClr val="0000FF"/>
                </a:solidFill>
              </a:rPr>
              <a:t>Corrochano &amp; Le Clainche,  </a:t>
            </a:r>
          </a:p>
          <a:p>
            <a:pPr algn="ctr"/>
            <a:r>
              <a:rPr lang="es-ES_tradnl" sz="1400" dirty="0">
                <a:solidFill>
                  <a:srgbClr val="0000FF"/>
                </a:solidFill>
              </a:rPr>
              <a:t>Comp. &amp; </a:t>
            </a:r>
            <a:r>
              <a:rPr lang="es-ES_tradnl" sz="1400" dirty="0" err="1">
                <a:solidFill>
                  <a:srgbClr val="0000FF"/>
                </a:solidFill>
              </a:rPr>
              <a:t>Maths</a:t>
            </a:r>
            <a:r>
              <a:rPr lang="es-ES_tradnl" sz="1400" dirty="0">
                <a:solidFill>
                  <a:srgbClr val="0000FF"/>
                </a:solidFill>
              </a:rPr>
              <a:t>. </a:t>
            </a:r>
            <a:r>
              <a:rPr lang="es-ES_tradnl" sz="1400" dirty="0" err="1">
                <a:solidFill>
                  <a:srgbClr val="0000FF"/>
                </a:solidFill>
              </a:rPr>
              <a:t>with</a:t>
            </a:r>
            <a:r>
              <a:rPr lang="es-ES_tradnl" sz="1400" dirty="0">
                <a:solidFill>
                  <a:srgbClr val="0000FF"/>
                </a:solidFill>
              </a:rPr>
              <a:t> </a:t>
            </a:r>
            <a:r>
              <a:rPr lang="es-ES_tradnl" sz="1400" dirty="0" err="1">
                <a:solidFill>
                  <a:srgbClr val="0000FF"/>
                </a:solidFill>
              </a:rPr>
              <a:t>Appl</a:t>
            </a:r>
            <a:r>
              <a:rPr lang="es-ES_tradnl" sz="1400" dirty="0">
                <a:solidFill>
                  <a:srgbClr val="0000FF"/>
                </a:solidFill>
              </a:rPr>
              <a:t>., 2022 </a:t>
            </a:r>
            <a:endParaRPr lang="es-ES" sz="14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31E67F2-B753-B9B0-A6D9-0E24BD259FE7}"/>
              </a:ext>
            </a:extLst>
          </p:cNvPr>
          <p:cNvSpPr txBox="1"/>
          <p:nvPr/>
        </p:nvSpPr>
        <p:spPr>
          <a:xfrm>
            <a:off x="1202435" y="1876716"/>
            <a:ext cx="41757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/>
              <a:t>In </a:t>
            </a:r>
            <a:r>
              <a:rPr lang="es-ES" sz="1600" dirty="0" err="1"/>
              <a:t>collaboration</a:t>
            </a:r>
            <a:r>
              <a:rPr lang="es-ES" sz="1600" dirty="0"/>
              <a:t> </a:t>
            </a:r>
            <a:r>
              <a:rPr lang="es-ES" sz="1600" dirty="0" err="1"/>
              <a:t>with</a:t>
            </a:r>
            <a:r>
              <a:rPr lang="es-ES" sz="1600" dirty="0"/>
              <a:t> S. </a:t>
            </a:r>
            <a:r>
              <a:rPr lang="es-ES" sz="1600" dirty="0" err="1"/>
              <a:t>Parvar</a:t>
            </a:r>
            <a:r>
              <a:rPr lang="es-ES" sz="1600" dirty="0"/>
              <a:t> &amp; O. </a:t>
            </a:r>
            <a:r>
              <a:rPr lang="es-ES" sz="1600" dirty="0" err="1"/>
              <a:t>Tammisola</a:t>
            </a:r>
            <a:r>
              <a:rPr lang="es-E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65979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E95C92D7-8A44-07F4-89AC-E86D0A9E777D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647E1769-3CA4-811B-DCB7-2ABF1530A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2432" y="6563569"/>
            <a:ext cx="663102" cy="365125"/>
          </a:xfrm>
        </p:spPr>
        <p:txBody>
          <a:bodyPr/>
          <a:lstStyle/>
          <a:p>
            <a:fld id="{E6AB8C5E-4A13-402E-A7D5-665EF09EE91E}" type="slidenum">
              <a:rPr lang="en-US" smtClean="0">
                <a:solidFill>
                  <a:srgbClr val="092240"/>
                </a:solidFill>
              </a:rPr>
              <a:t>15</a:t>
            </a:fld>
            <a:r>
              <a:rPr lang="en-US" dirty="0">
                <a:solidFill>
                  <a:srgbClr val="092240"/>
                </a:solidFill>
              </a:rPr>
              <a:t> / X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48F730D-F3ED-F916-E0AA-11B6DA776897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  <p:sp>
        <p:nvSpPr>
          <p:cNvPr id="2" name="CuadroTexto 34">
            <a:extLst>
              <a:ext uri="{FF2B5EF4-FFF2-40B4-BE49-F238E27FC236}">
                <a16:creationId xmlns:a16="http://schemas.microsoft.com/office/drawing/2014/main" id="{48826F3D-1DD6-EFE7-D9E5-54A70159BF5C}"/>
              </a:ext>
            </a:extLst>
          </p:cNvPr>
          <p:cNvSpPr txBox="1"/>
          <p:nvPr/>
        </p:nvSpPr>
        <p:spPr>
          <a:xfrm>
            <a:off x="478466" y="106126"/>
            <a:ext cx="11382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>
                <a:latin typeface="+mj-lt"/>
              </a:rPr>
              <a:t>Pattern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detection</a:t>
            </a:r>
            <a:r>
              <a:rPr lang="es-ES" sz="4000" dirty="0">
                <a:latin typeface="+mj-lt"/>
              </a:rPr>
              <a:t> - New </a:t>
            </a:r>
            <a:r>
              <a:rPr lang="es-ES" sz="4000" dirty="0" err="1">
                <a:latin typeface="+mj-lt"/>
              </a:rPr>
              <a:t>strategies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for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flow</a:t>
            </a:r>
            <a:r>
              <a:rPr lang="es-ES" sz="4000" dirty="0">
                <a:latin typeface="+mj-lt"/>
              </a:rPr>
              <a:t> control </a:t>
            </a:r>
            <a:endParaRPr lang="en-US" sz="40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7330C1-C40A-FEC4-7A11-33CFC0942C5D}"/>
              </a:ext>
            </a:extLst>
          </p:cNvPr>
          <p:cNvSpPr txBox="1"/>
          <p:nvPr/>
        </p:nvSpPr>
        <p:spPr>
          <a:xfrm>
            <a:off x="191193" y="996108"/>
            <a:ext cx="8108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Creation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new </a:t>
            </a:r>
            <a:r>
              <a:rPr lang="es-ES" dirty="0" err="1"/>
              <a:t>algortihm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HODMD (</a:t>
            </a:r>
            <a:r>
              <a:rPr lang="es-ES" dirty="0" err="1"/>
              <a:t>fully</a:t>
            </a:r>
            <a:r>
              <a:rPr lang="es-ES" dirty="0"/>
              <a:t> data-</a:t>
            </a:r>
            <a:r>
              <a:rPr lang="es-ES" dirty="0" err="1"/>
              <a:t>driven</a:t>
            </a:r>
            <a:r>
              <a:rPr lang="es-ES" dirty="0"/>
              <a:t>)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flow</a:t>
            </a:r>
            <a:r>
              <a:rPr lang="es-ES" dirty="0"/>
              <a:t>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ElastoViscoPlastic</a:t>
            </a:r>
            <a:r>
              <a:rPr lang="es-ES" dirty="0"/>
              <a:t> </a:t>
            </a:r>
            <a:r>
              <a:rPr lang="es-ES" dirty="0" err="1"/>
              <a:t>flow</a:t>
            </a:r>
            <a:r>
              <a:rPr lang="es-ES" dirty="0"/>
              <a:t> </a:t>
            </a:r>
            <a:r>
              <a:rPr lang="es-ES" dirty="0" err="1"/>
              <a:t>past</a:t>
            </a:r>
            <a:r>
              <a:rPr lang="es-ES" dirty="0"/>
              <a:t> a </a:t>
            </a:r>
            <a:r>
              <a:rPr lang="es-ES" dirty="0" err="1"/>
              <a:t>cylinder</a:t>
            </a:r>
            <a:r>
              <a:rPr lang="es-ES" dirty="0"/>
              <a:t> 2D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B7D15F-5DD1-1A1F-AB77-0E53C1E82E55}"/>
              </a:ext>
            </a:extLst>
          </p:cNvPr>
          <p:cNvSpPr/>
          <p:nvPr/>
        </p:nvSpPr>
        <p:spPr>
          <a:xfrm>
            <a:off x="1214171" y="3901203"/>
            <a:ext cx="1686560" cy="1720243"/>
          </a:xfrm>
          <a:prstGeom prst="rect">
            <a:avLst/>
          </a:prstGeom>
          <a:noFill/>
          <a:ln w="3810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FF28B-8E69-A770-5187-5C6534BA6340}"/>
              </a:ext>
            </a:extLst>
          </p:cNvPr>
          <p:cNvSpPr txBox="1"/>
          <p:nvPr/>
        </p:nvSpPr>
        <p:spPr>
          <a:xfrm>
            <a:off x="1574851" y="3974574"/>
            <a:ext cx="1686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 = 100</a:t>
            </a:r>
          </a:p>
          <a:p>
            <a:r>
              <a:rPr lang="es-ES" dirty="0" err="1"/>
              <a:t>Wi</a:t>
            </a:r>
            <a:r>
              <a:rPr lang="es-ES" dirty="0"/>
              <a:t> = 1</a:t>
            </a:r>
          </a:p>
          <a:p>
            <a:r>
              <a:rPr lang="es-ES" dirty="0" err="1"/>
              <a:t>Bn</a:t>
            </a:r>
            <a:r>
              <a:rPr lang="es-ES" dirty="0"/>
              <a:t> = 2</a:t>
            </a:r>
          </a:p>
          <a:p>
            <a:r>
              <a:rPr lang="es-ES" dirty="0"/>
              <a:t>n = 0.2</a:t>
            </a:r>
          </a:p>
          <a:p>
            <a:r>
              <a:rPr lang="el-GR" dirty="0"/>
              <a:t>β</a:t>
            </a:r>
            <a:r>
              <a:rPr lang="es-ES" dirty="0"/>
              <a:t> = 0.9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AFA1B0-4A71-BFEE-9B0C-3D86B4CE7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17" y="2674167"/>
            <a:ext cx="3397425" cy="112400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19213F-9C80-3949-A251-AAB3E816B9F4}"/>
              </a:ext>
            </a:extLst>
          </p:cNvPr>
          <p:cNvCxnSpPr>
            <a:cxnSpLocks/>
          </p:cNvCxnSpPr>
          <p:nvPr/>
        </p:nvCxnSpPr>
        <p:spPr>
          <a:xfrm flipV="1">
            <a:off x="3980281" y="2712115"/>
            <a:ext cx="1628776" cy="434998"/>
          </a:xfrm>
          <a:prstGeom prst="straightConnector1">
            <a:avLst/>
          </a:prstGeom>
          <a:ln w="76200">
            <a:solidFill>
              <a:srgbClr val="0922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EC56DE03-BB7B-4D36-FEDC-4BF6F9A376F0}"/>
              </a:ext>
            </a:extLst>
          </p:cNvPr>
          <p:cNvSpPr txBox="1"/>
          <p:nvPr/>
        </p:nvSpPr>
        <p:spPr>
          <a:xfrm>
            <a:off x="6342321" y="2870791"/>
            <a:ext cx="3779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FOTO DE MODOS DEL CILINDRO DIRECTO Y ADJUNTO???</a:t>
            </a:r>
          </a:p>
        </p:txBody>
      </p:sp>
    </p:spTree>
    <p:extLst>
      <p:ext uri="{BB962C8B-B14F-4D97-AF65-F5344CB8AC3E}">
        <p14:creationId xmlns:p14="http://schemas.microsoft.com/office/powerpoint/2010/main" val="4266763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E95C92D7-8A44-07F4-89AC-E86D0A9E777D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647E1769-3CA4-811B-DCB7-2ABF1530A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2432" y="6563569"/>
            <a:ext cx="663102" cy="365125"/>
          </a:xfrm>
        </p:spPr>
        <p:txBody>
          <a:bodyPr/>
          <a:lstStyle/>
          <a:p>
            <a:fld id="{E6AB8C5E-4A13-402E-A7D5-665EF09EE91E}" type="slidenum">
              <a:rPr lang="en-US" smtClean="0">
                <a:solidFill>
                  <a:srgbClr val="092240"/>
                </a:solidFill>
              </a:rPr>
              <a:t>16</a:t>
            </a:fld>
            <a:r>
              <a:rPr lang="en-US" dirty="0">
                <a:solidFill>
                  <a:srgbClr val="092240"/>
                </a:solidFill>
              </a:rPr>
              <a:t> / X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48F730D-F3ED-F916-E0AA-11B6DA776897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7330C1-C40A-FEC4-7A11-33CFC0942C5D}"/>
              </a:ext>
            </a:extLst>
          </p:cNvPr>
          <p:cNvSpPr txBox="1"/>
          <p:nvPr/>
        </p:nvSpPr>
        <p:spPr>
          <a:xfrm>
            <a:off x="191193" y="996108"/>
            <a:ext cx="8108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Creation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new </a:t>
            </a:r>
            <a:r>
              <a:rPr lang="es-ES" dirty="0" err="1"/>
              <a:t>algortihm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HODMD (</a:t>
            </a:r>
            <a:r>
              <a:rPr lang="es-ES" dirty="0" err="1"/>
              <a:t>fully</a:t>
            </a:r>
            <a:r>
              <a:rPr lang="es-ES" dirty="0"/>
              <a:t> data-</a:t>
            </a:r>
            <a:r>
              <a:rPr lang="es-ES" dirty="0" err="1"/>
              <a:t>driven</a:t>
            </a:r>
            <a:r>
              <a:rPr lang="es-ES" dirty="0"/>
              <a:t>)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flow</a:t>
            </a:r>
            <a:r>
              <a:rPr lang="es-ES" dirty="0"/>
              <a:t>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ElastoViscoPlastic</a:t>
            </a:r>
            <a:r>
              <a:rPr lang="es-ES" dirty="0"/>
              <a:t> </a:t>
            </a:r>
            <a:r>
              <a:rPr lang="es-ES" dirty="0" err="1"/>
              <a:t>flow</a:t>
            </a:r>
            <a:r>
              <a:rPr lang="es-ES" dirty="0"/>
              <a:t> </a:t>
            </a:r>
            <a:r>
              <a:rPr lang="es-ES" dirty="0" err="1"/>
              <a:t>past</a:t>
            </a:r>
            <a:r>
              <a:rPr lang="es-ES" dirty="0"/>
              <a:t> a </a:t>
            </a:r>
            <a:r>
              <a:rPr lang="es-ES" dirty="0" err="1"/>
              <a:t>cylinder</a:t>
            </a:r>
            <a:r>
              <a:rPr lang="es-ES" dirty="0"/>
              <a:t> 2D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B7D15F-5DD1-1A1F-AB77-0E53C1E82E55}"/>
              </a:ext>
            </a:extLst>
          </p:cNvPr>
          <p:cNvSpPr/>
          <p:nvPr/>
        </p:nvSpPr>
        <p:spPr>
          <a:xfrm>
            <a:off x="1214171" y="3901203"/>
            <a:ext cx="1686560" cy="1720243"/>
          </a:xfrm>
          <a:prstGeom prst="rect">
            <a:avLst/>
          </a:prstGeom>
          <a:noFill/>
          <a:ln w="3810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FF28B-8E69-A770-5187-5C6534BA6340}"/>
              </a:ext>
            </a:extLst>
          </p:cNvPr>
          <p:cNvSpPr txBox="1"/>
          <p:nvPr/>
        </p:nvSpPr>
        <p:spPr>
          <a:xfrm>
            <a:off x="1574851" y="3974574"/>
            <a:ext cx="1686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 = 100</a:t>
            </a:r>
          </a:p>
          <a:p>
            <a:r>
              <a:rPr lang="es-ES" dirty="0" err="1"/>
              <a:t>Wi</a:t>
            </a:r>
            <a:r>
              <a:rPr lang="es-ES" dirty="0"/>
              <a:t> = 1</a:t>
            </a:r>
          </a:p>
          <a:p>
            <a:r>
              <a:rPr lang="es-ES" dirty="0" err="1"/>
              <a:t>Bn</a:t>
            </a:r>
            <a:r>
              <a:rPr lang="es-ES" dirty="0"/>
              <a:t> = 2</a:t>
            </a:r>
          </a:p>
          <a:p>
            <a:r>
              <a:rPr lang="es-ES" dirty="0"/>
              <a:t>n = 0.2</a:t>
            </a:r>
          </a:p>
          <a:p>
            <a:r>
              <a:rPr lang="el-GR" dirty="0"/>
              <a:t>β</a:t>
            </a:r>
            <a:r>
              <a:rPr lang="es-ES" dirty="0"/>
              <a:t> = 0.9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AFA1B0-4A71-BFEE-9B0C-3D86B4CE7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17" y="2674167"/>
            <a:ext cx="3397425" cy="112400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19213F-9C80-3949-A251-AAB3E816B9F4}"/>
              </a:ext>
            </a:extLst>
          </p:cNvPr>
          <p:cNvCxnSpPr>
            <a:cxnSpLocks/>
          </p:cNvCxnSpPr>
          <p:nvPr/>
        </p:nvCxnSpPr>
        <p:spPr>
          <a:xfrm flipV="1">
            <a:off x="3980281" y="2712115"/>
            <a:ext cx="1628776" cy="434998"/>
          </a:xfrm>
          <a:prstGeom prst="straightConnector1">
            <a:avLst/>
          </a:prstGeom>
          <a:ln w="76200">
            <a:solidFill>
              <a:srgbClr val="0922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n 4">
            <a:extLst>
              <a:ext uri="{FF2B5EF4-FFF2-40B4-BE49-F238E27FC236}">
                <a16:creationId xmlns:a16="http://schemas.microsoft.com/office/drawing/2014/main" id="{DEBEC82C-D419-1B09-AEBC-66DDC474946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9057" y="1735949"/>
            <a:ext cx="4365624" cy="2081476"/>
          </a:xfrm>
          <a:prstGeom prst="rect">
            <a:avLst/>
          </a:prstGeom>
        </p:spPr>
      </p:pic>
      <p:sp>
        <p:nvSpPr>
          <p:cNvPr id="8" name="CuadroTexto 34">
            <a:extLst>
              <a:ext uri="{FF2B5EF4-FFF2-40B4-BE49-F238E27FC236}">
                <a16:creationId xmlns:a16="http://schemas.microsoft.com/office/drawing/2014/main" id="{00EF3361-4E14-3541-8770-4091DA8C145A}"/>
              </a:ext>
            </a:extLst>
          </p:cNvPr>
          <p:cNvSpPr txBox="1"/>
          <p:nvPr/>
        </p:nvSpPr>
        <p:spPr>
          <a:xfrm>
            <a:off x="478466" y="106126"/>
            <a:ext cx="11382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>
                <a:latin typeface="+mj-lt"/>
              </a:rPr>
              <a:t>Pattern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detection</a:t>
            </a:r>
            <a:r>
              <a:rPr lang="es-ES" sz="4000" dirty="0">
                <a:latin typeface="+mj-lt"/>
              </a:rPr>
              <a:t> - New </a:t>
            </a:r>
            <a:r>
              <a:rPr lang="es-ES" sz="4000" dirty="0" err="1">
                <a:latin typeface="+mj-lt"/>
              </a:rPr>
              <a:t>strategies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for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flow</a:t>
            </a:r>
            <a:r>
              <a:rPr lang="es-ES" sz="4000" dirty="0">
                <a:latin typeface="+mj-lt"/>
              </a:rPr>
              <a:t> control 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979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E95C92D7-8A44-07F4-89AC-E86D0A9E777D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647E1769-3CA4-811B-DCB7-2ABF1530A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2432" y="6563569"/>
            <a:ext cx="663102" cy="365125"/>
          </a:xfrm>
        </p:spPr>
        <p:txBody>
          <a:bodyPr/>
          <a:lstStyle/>
          <a:p>
            <a:fld id="{E6AB8C5E-4A13-402E-A7D5-665EF09EE91E}" type="slidenum">
              <a:rPr lang="en-US" smtClean="0">
                <a:solidFill>
                  <a:srgbClr val="092240"/>
                </a:solidFill>
              </a:rPr>
              <a:t>17</a:t>
            </a:fld>
            <a:r>
              <a:rPr lang="en-US" dirty="0">
                <a:solidFill>
                  <a:srgbClr val="092240"/>
                </a:solidFill>
              </a:rPr>
              <a:t> / X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48F730D-F3ED-F916-E0AA-11B6DA776897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7330C1-C40A-FEC4-7A11-33CFC0942C5D}"/>
              </a:ext>
            </a:extLst>
          </p:cNvPr>
          <p:cNvSpPr txBox="1"/>
          <p:nvPr/>
        </p:nvSpPr>
        <p:spPr>
          <a:xfrm>
            <a:off x="191193" y="996108"/>
            <a:ext cx="8108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Creation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new </a:t>
            </a:r>
            <a:r>
              <a:rPr lang="es-ES" dirty="0" err="1"/>
              <a:t>algortihm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HODMD (</a:t>
            </a:r>
            <a:r>
              <a:rPr lang="es-ES" dirty="0" err="1"/>
              <a:t>fully</a:t>
            </a:r>
            <a:r>
              <a:rPr lang="es-ES" dirty="0"/>
              <a:t> data-</a:t>
            </a:r>
            <a:r>
              <a:rPr lang="es-ES" dirty="0" err="1"/>
              <a:t>driven</a:t>
            </a:r>
            <a:r>
              <a:rPr lang="es-ES" dirty="0"/>
              <a:t>)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flow</a:t>
            </a:r>
            <a:r>
              <a:rPr lang="es-ES" dirty="0"/>
              <a:t>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ElastoViscoPlastic</a:t>
            </a:r>
            <a:r>
              <a:rPr lang="es-ES" dirty="0"/>
              <a:t> </a:t>
            </a:r>
            <a:r>
              <a:rPr lang="es-ES" dirty="0" err="1"/>
              <a:t>flow</a:t>
            </a:r>
            <a:r>
              <a:rPr lang="es-ES" dirty="0"/>
              <a:t> </a:t>
            </a:r>
            <a:r>
              <a:rPr lang="es-ES" dirty="0" err="1"/>
              <a:t>past</a:t>
            </a:r>
            <a:r>
              <a:rPr lang="es-ES" dirty="0"/>
              <a:t> a </a:t>
            </a:r>
            <a:r>
              <a:rPr lang="es-ES" dirty="0" err="1"/>
              <a:t>cylinder</a:t>
            </a:r>
            <a:r>
              <a:rPr lang="es-ES" dirty="0"/>
              <a:t> 2D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B7D15F-5DD1-1A1F-AB77-0E53C1E82E55}"/>
              </a:ext>
            </a:extLst>
          </p:cNvPr>
          <p:cNvSpPr/>
          <p:nvPr/>
        </p:nvSpPr>
        <p:spPr>
          <a:xfrm>
            <a:off x="1214171" y="3901203"/>
            <a:ext cx="1686560" cy="1720243"/>
          </a:xfrm>
          <a:prstGeom prst="rect">
            <a:avLst/>
          </a:prstGeom>
          <a:noFill/>
          <a:ln w="3810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FF28B-8E69-A770-5187-5C6534BA6340}"/>
              </a:ext>
            </a:extLst>
          </p:cNvPr>
          <p:cNvSpPr txBox="1"/>
          <p:nvPr/>
        </p:nvSpPr>
        <p:spPr>
          <a:xfrm>
            <a:off x="1574851" y="3974574"/>
            <a:ext cx="1686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 = 100</a:t>
            </a:r>
          </a:p>
          <a:p>
            <a:r>
              <a:rPr lang="es-ES" dirty="0" err="1"/>
              <a:t>Wi</a:t>
            </a:r>
            <a:r>
              <a:rPr lang="es-ES" dirty="0"/>
              <a:t> = 1</a:t>
            </a:r>
          </a:p>
          <a:p>
            <a:r>
              <a:rPr lang="es-ES" dirty="0" err="1"/>
              <a:t>Bn</a:t>
            </a:r>
            <a:r>
              <a:rPr lang="es-ES" dirty="0"/>
              <a:t> = 2</a:t>
            </a:r>
          </a:p>
          <a:p>
            <a:r>
              <a:rPr lang="es-ES" dirty="0"/>
              <a:t>n = 0.2</a:t>
            </a:r>
          </a:p>
          <a:p>
            <a:r>
              <a:rPr lang="el-GR" dirty="0"/>
              <a:t>β</a:t>
            </a:r>
            <a:r>
              <a:rPr lang="es-ES" dirty="0"/>
              <a:t> = 0.9</a:t>
            </a:r>
          </a:p>
        </p:txBody>
      </p:sp>
      <p:pic>
        <p:nvPicPr>
          <p:cNvPr id="8" name="Imagen 4">
            <a:extLst>
              <a:ext uri="{FF2B5EF4-FFF2-40B4-BE49-F238E27FC236}">
                <a16:creationId xmlns:a16="http://schemas.microsoft.com/office/drawing/2014/main" id="{61C999FB-5715-62E1-EBEC-174A9A9A0D7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9057" y="1735949"/>
            <a:ext cx="4365624" cy="2081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AFA1B0-4A71-BFEE-9B0C-3D86B4CE7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017" y="2674167"/>
            <a:ext cx="3397425" cy="112400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19213F-9C80-3949-A251-AAB3E816B9F4}"/>
              </a:ext>
            </a:extLst>
          </p:cNvPr>
          <p:cNvCxnSpPr>
            <a:cxnSpLocks/>
          </p:cNvCxnSpPr>
          <p:nvPr/>
        </p:nvCxnSpPr>
        <p:spPr>
          <a:xfrm flipV="1">
            <a:off x="3980281" y="2712115"/>
            <a:ext cx="1628776" cy="434998"/>
          </a:xfrm>
          <a:prstGeom prst="straightConnector1">
            <a:avLst/>
          </a:prstGeom>
          <a:ln w="76200">
            <a:solidFill>
              <a:srgbClr val="0922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echa: a la derecha 32">
            <a:extLst>
              <a:ext uri="{FF2B5EF4-FFF2-40B4-BE49-F238E27FC236}">
                <a16:creationId xmlns:a16="http://schemas.microsoft.com/office/drawing/2014/main" id="{CBFA069F-1965-8427-E80C-35301E2FF5B5}"/>
              </a:ext>
            </a:extLst>
          </p:cNvPr>
          <p:cNvSpPr/>
          <p:nvPr/>
        </p:nvSpPr>
        <p:spPr>
          <a:xfrm rot="5400000">
            <a:off x="7525569" y="3572605"/>
            <a:ext cx="381165" cy="356336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F5A72AC4-C0D1-CBFD-8CFB-875A5B36525A}"/>
              </a:ext>
            </a:extLst>
          </p:cNvPr>
          <p:cNvSpPr/>
          <p:nvPr/>
        </p:nvSpPr>
        <p:spPr>
          <a:xfrm rot="18790946">
            <a:off x="7229983" y="2608252"/>
            <a:ext cx="108000" cy="108000"/>
          </a:xfrm>
          <a:prstGeom prst="plus">
            <a:avLst>
              <a:gd name="adj" fmla="val 362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57DC66EA-E100-C049-DD3C-0B6B08369DAD}"/>
              </a:ext>
            </a:extLst>
          </p:cNvPr>
          <p:cNvSpPr/>
          <p:nvPr/>
        </p:nvSpPr>
        <p:spPr>
          <a:xfrm rot="18790946">
            <a:off x="7229983" y="2729849"/>
            <a:ext cx="108000" cy="108000"/>
          </a:xfrm>
          <a:prstGeom prst="plus">
            <a:avLst>
              <a:gd name="adj" fmla="val 362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SA_X3.5_Y0.25">
            <a:hlinkClick r:id="" action="ppaction://media"/>
            <a:extLst>
              <a:ext uri="{FF2B5EF4-FFF2-40B4-BE49-F238E27FC236}">
                <a16:creationId xmlns:a16="http://schemas.microsoft.com/office/drawing/2014/main" id="{C183FFC6-A820-696C-08DB-93A994BBDA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3510" t="33361" r="8528" b="32430"/>
          <a:stretch/>
        </p:blipFill>
        <p:spPr>
          <a:xfrm>
            <a:off x="4859359" y="4002142"/>
            <a:ext cx="5757790" cy="1518191"/>
          </a:xfrm>
          <a:prstGeom prst="rect">
            <a:avLst/>
          </a:prstGeom>
        </p:spPr>
      </p:pic>
      <p:sp>
        <p:nvSpPr>
          <p:cNvPr id="15" name="CuadroTexto 34">
            <a:extLst>
              <a:ext uri="{FF2B5EF4-FFF2-40B4-BE49-F238E27FC236}">
                <a16:creationId xmlns:a16="http://schemas.microsoft.com/office/drawing/2014/main" id="{ADC20ED8-2F7A-6AB3-ABD3-3BA52842D542}"/>
              </a:ext>
            </a:extLst>
          </p:cNvPr>
          <p:cNvSpPr txBox="1"/>
          <p:nvPr/>
        </p:nvSpPr>
        <p:spPr>
          <a:xfrm>
            <a:off x="478466" y="106126"/>
            <a:ext cx="11382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>
                <a:latin typeface="+mj-lt"/>
              </a:rPr>
              <a:t>Pattern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detection</a:t>
            </a:r>
            <a:r>
              <a:rPr lang="es-ES" sz="4000" dirty="0">
                <a:latin typeface="+mj-lt"/>
              </a:rPr>
              <a:t> - New </a:t>
            </a:r>
            <a:r>
              <a:rPr lang="es-ES" sz="4000" dirty="0" err="1">
                <a:latin typeface="+mj-lt"/>
              </a:rPr>
              <a:t>strategies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for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flow</a:t>
            </a:r>
            <a:r>
              <a:rPr lang="es-ES" sz="4000" dirty="0">
                <a:latin typeface="+mj-lt"/>
              </a:rPr>
              <a:t> control 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97204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E95C92D7-8A44-07F4-89AC-E86D0A9E777D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22" name="Marcador de número de diapositiva 21">
            <a:extLst>
              <a:ext uri="{FF2B5EF4-FFF2-40B4-BE49-F238E27FC236}">
                <a16:creationId xmlns:a16="http://schemas.microsoft.com/office/drawing/2014/main" id="{647E1769-3CA4-811B-DCB7-2ABF1530A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2432" y="6563569"/>
            <a:ext cx="663102" cy="365125"/>
          </a:xfrm>
        </p:spPr>
        <p:txBody>
          <a:bodyPr/>
          <a:lstStyle/>
          <a:p>
            <a:fld id="{E6AB8C5E-4A13-402E-A7D5-665EF09EE91E}" type="slidenum">
              <a:rPr lang="en-US" smtClean="0">
                <a:solidFill>
                  <a:srgbClr val="092240"/>
                </a:solidFill>
              </a:rPr>
              <a:t>18</a:t>
            </a:fld>
            <a:r>
              <a:rPr lang="en-US" dirty="0">
                <a:solidFill>
                  <a:srgbClr val="092240"/>
                </a:solidFill>
              </a:rPr>
              <a:t> / X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48F730D-F3ED-F916-E0AA-11B6DA776897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7330C1-C40A-FEC4-7A11-33CFC0942C5D}"/>
              </a:ext>
            </a:extLst>
          </p:cNvPr>
          <p:cNvSpPr txBox="1"/>
          <p:nvPr/>
        </p:nvSpPr>
        <p:spPr>
          <a:xfrm>
            <a:off x="191193" y="996108"/>
            <a:ext cx="8108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Creation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a new </a:t>
            </a:r>
            <a:r>
              <a:rPr lang="es-ES" dirty="0" err="1"/>
              <a:t>algortihm</a:t>
            </a:r>
            <a:r>
              <a:rPr lang="es-ES" dirty="0"/>
              <a:t>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HODMD (</a:t>
            </a:r>
            <a:r>
              <a:rPr lang="es-ES" dirty="0" err="1"/>
              <a:t>fully</a:t>
            </a:r>
            <a:r>
              <a:rPr lang="es-ES" dirty="0"/>
              <a:t> data-</a:t>
            </a:r>
            <a:r>
              <a:rPr lang="es-ES" dirty="0" err="1"/>
              <a:t>driven</a:t>
            </a:r>
            <a:r>
              <a:rPr lang="es-ES" dirty="0"/>
              <a:t>)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flow</a:t>
            </a:r>
            <a:r>
              <a:rPr lang="es-ES" dirty="0"/>
              <a:t>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ElastoViscoPlastic</a:t>
            </a:r>
            <a:r>
              <a:rPr lang="es-ES" dirty="0"/>
              <a:t> </a:t>
            </a:r>
            <a:r>
              <a:rPr lang="es-ES" dirty="0" err="1"/>
              <a:t>flow</a:t>
            </a:r>
            <a:r>
              <a:rPr lang="es-ES" dirty="0"/>
              <a:t> </a:t>
            </a:r>
            <a:r>
              <a:rPr lang="es-ES" dirty="0" err="1"/>
              <a:t>past</a:t>
            </a:r>
            <a:r>
              <a:rPr lang="es-ES" dirty="0"/>
              <a:t> a </a:t>
            </a:r>
            <a:r>
              <a:rPr lang="es-ES" dirty="0" err="1"/>
              <a:t>cylinder</a:t>
            </a:r>
            <a:r>
              <a:rPr lang="es-ES" dirty="0"/>
              <a:t> 2D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B7D15F-5DD1-1A1F-AB77-0E53C1E82E55}"/>
              </a:ext>
            </a:extLst>
          </p:cNvPr>
          <p:cNvSpPr/>
          <p:nvPr/>
        </p:nvSpPr>
        <p:spPr>
          <a:xfrm>
            <a:off x="1214171" y="3901203"/>
            <a:ext cx="1686560" cy="1720243"/>
          </a:xfrm>
          <a:prstGeom prst="rect">
            <a:avLst/>
          </a:prstGeom>
          <a:noFill/>
          <a:ln w="3810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FF28B-8E69-A770-5187-5C6534BA6340}"/>
              </a:ext>
            </a:extLst>
          </p:cNvPr>
          <p:cNvSpPr txBox="1"/>
          <p:nvPr/>
        </p:nvSpPr>
        <p:spPr>
          <a:xfrm>
            <a:off x="1574851" y="3974574"/>
            <a:ext cx="16865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 = 100</a:t>
            </a:r>
          </a:p>
          <a:p>
            <a:r>
              <a:rPr lang="es-ES" dirty="0" err="1"/>
              <a:t>Wi</a:t>
            </a:r>
            <a:r>
              <a:rPr lang="es-ES" dirty="0"/>
              <a:t> = 1</a:t>
            </a:r>
          </a:p>
          <a:p>
            <a:r>
              <a:rPr lang="es-ES" dirty="0" err="1"/>
              <a:t>Bn</a:t>
            </a:r>
            <a:r>
              <a:rPr lang="es-ES" dirty="0"/>
              <a:t> = 2</a:t>
            </a:r>
          </a:p>
          <a:p>
            <a:r>
              <a:rPr lang="es-ES" dirty="0"/>
              <a:t>n = 0.2</a:t>
            </a:r>
          </a:p>
          <a:p>
            <a:r>
              <a:rPr lang="el-GR" dirty="0"/>
              <a:t>β</a:t>
            </a:r>
            <a:r>
              <a:rPr lang="es-ES" dirty="0"/>
              <a:t> = 0.9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AFA1B0-4A71-BFEE-9B0C-3D86B4CE72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17" y="2674167"/>
            <a:ext cx="3397425" cy="112400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19213F-9C80-3949-A251-AAB3E816B9F4}"/>
              </a:ext>
            </a:extLst>
          </p:cNvPr>
          <p:cNvCxnSpPr>
            <a:cxnSpLocks/>
          </p:cNvCxnSpPr>
          <p:nvPr/>
        </p:nvCxnSpPr>
        <p:spPr>
          <a:xfrm flipV="1">
            <a:off x="3980281" y="2712115"/>
            <a:ext cx="1628776" cy="434998"/>
          </a:xfrm>
          <a:prstGeom prst="straightConnector1">
            <a:avLst/>
          </a:prstGeom>
          <a:ln w="76200">
            <a:solidFill>
              <a:srgbClr val="0922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4">
            <a:extLst>
              <a:ext uri="{FF2B5EF4-FFF2-40B4-BE49-F238E27FC236}">
                <a16:creationId xmlns:a16="http://schemas.microsoft.com/office/drawing/2014/main" id="{67B5C3F9-63DC-65FE-0D21-257638AA362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9057" y="1735949"/>
            <a:ext cx="4365624" cy="2081476"/>
          </a:xfrm>
          <a:prstGeom prst="rect">
            <a:avLst/>
          </a:prstGeom>
        </p:spPr>
      </p:pic>
      <p:sp>
        <p:nvSpPr>
          <p:cNvPr id="12" name="Flecha: a la derecha 32">
            <a:extLst>
              <a:ext uri="{FF2B5EF4-FFF2-40B4-BE49-F238E27FC236}">
                <a16:creationId xmlns:a16="http://schemas.microsoft.com/office/drawing/2014/main" id="{E5E1E87F-1925-B35D-F3D3-8B0CDD185DA9}"/>
              </a:ext>
            </a:extLst>
          </p:cNvPr>
          <p:cNvSpPr/>
          <p:nvPr/>
        </p:nvSpPr>
        <p:spPr>
          <a:xfrm rot="5400000">
            <a:off x="7525569" y="3572605"/>
            <a:ext cx="381165" cy="356336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ross 12">
            <a:extLst>
              <a:ext uri="{FF2B5EF4-FFF2-40B4-BE49-F238E27FC236}">
                <a16:creationId xmlns:a16="http://schemas.microsoft.com/office/drawing/2014/main" id="{C0F33286-42DC-2D52-C19E-241A8EB00B74}"/>
              </a:ext>
            </a:extLst>
          </p:cNvPr>
          <p:cNvSpPr/>
          <p:nvPr/>
        </p:nvSpPr>
        <p:spPr>
          <a:xfrm rot="18790946">
            <a:off x="6835348" y="2544752"/>
            <a:ext cx="108000" cy="108000"/>
          </a:xfrm>
          <a:prstGeom prst="plus">
            <a:avLst>
              <a:gd name="adj" fmla="val 362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E79BDFCD-4B9D-5F78-D9F0-CA1A3F9DAA12}"/>
              </a:ext>
            </a:extLst>
          </p:cNvPr>
          <p:cNvSpPr/>
          <p:nvPr/>
        </p:nvSpPr>
        <p:spPr>
          <a:xfrm rot="18790946">
            <a:off x="6835348" y="2786999"/>
            <a:ext cx="108000" cy="108000"/>
          </a:xfrm>
          <a:prstGeom prst="plus">
            <a:avLst>
              <a:gd name="adj" fmla="val 3622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SA_X2_Y0.55">
            <a:hlinkClick r:id="" action="ppaction://media"/>
            <a:extLst>
              <a:ext uri="{FF2B5EF4-FFF2-40B4-BE49-F238E27FC236}">
                <a16:creationId xmlns:a16="http://schemas.microsoft.com/office/drawing/2014/main" id="{32A420CA-0703-6C31-0F7D-7271465819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3037" t="32950" r="8545" b="32566"/>
          <a:stretch/>
        </p:blipFill>
        <p:spPr>
          <a:xfrm>
            <a:off x="4880181" y="4015201"/>
            <a:ext cx="5823375" cy="1537464"/>
          </a:xfrm>
          <a:prstGeom prst="rect">
            <a:avLst/>
          </a:prstGeom>
        </p:spPr>
      </p:pic>
      <p:sp>
        <p:nvSpPr>
          <p:cNvPr id="8" name="CuadroTexto 34">
            <a:extLst>
              <a:ext uri="{FF2B5EF4-FFF2-40B4-BE49-F238E27FC236}">
                <a16:creationId xmlns:a16="http://schemas.microsoft.com/office/drawing/2014/main" id="{45688A3E-960E-E2E4-5FFD-7A140CA33A55}"/>
              </a:ext>
            </a:extLst>
          </p:cNvPr>
          <p:cNvSpPr txBox="1"/>
          <p:nvPr/>
        </p:nvSpPr>
        <p:spPr>
          <a:xfrm>
            <a:off x="478466" y="106126"/>
            <a:ext cx="11382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err="1">
                <a:latin typeface="+mj-lt"/>
              </a:rPr>
              <a:t>Pattern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detection</a:t>
            </a:r>
            <a:r>
              <a:rPr lang="es-ES" sz="4000" dirty="0">
                <a:latin typeface="+mj-lt"/>
              </a:rPr>
              <a:t> - New </a:t>
            </a:r>
            <a:r>
              <a:rPr lang="es-ES" sz="4000" dirty="0" err="1">
                <a:latin typeface="+mj-lt"/>
              </a:rPr>
              <a:t>strategies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for</a:t>
            </a:r>
            <a:r>
              <a:rPr lang="es-ES" sz="4000" dirty="0">
                <a:latin typeface="+mj-lt"/>
              </a:rPr>
              <a:t> </a:t>
            </a:r>
            <a:r>
              <a:rPr lang="es-ES" sz="4000" dirty="0" err="1">
                <a:latin typeface="+mj-lt"/>
              </a:rPr>
              <a:t>flow</a:t>
            </a:r>
            <a:r>
              <a:rPr lang="es-ES" sz="4000" dirty="0">
                <a:latin typeface="+mj-lt"/>
              </a:rPr>
              <a:t> control 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307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BA11DA-226D-30B3-773B-198DAA5043D8}"/>
              </a:ext>
            </a:extLst>
          </p:cNvPr>
          <p:cNvSpPr txBox="1">
            <a:spLocks/>
          </p:cNvSpPr>
          <p:nvPr/>
        </p:nvSpPr>
        <p:spPr>
          <a:xfrm>
            <a:off x="2120197" y="-2438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err="1"/>
              <a:t>ModelFLOWs</a:t>
            </a:r>
            <a:r>
              <a:rPr lang="en-GB" sz="4000" dirty="0"/>
              <a:t> App – Patterns detection</a:t>
            </a: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C0F633F8-39C5-BE83-0335-BB9F7D6FAA49}"/>
              </a:ext>
            </a:extLst>
          </p:cNvPr>
          <p:cNvSpPr txBox="1"/>
          <p:nvPr/>
        </p:nvSpPr>
        <p:spPr>
          <a:xfrm>
            <a:off x="2552958" y="958146"/>
            <a:ext cx="6699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b="1" dirty="0"/>
              <a:t>More </a:t>
            </a:r>
            <a:r>
              <a:rPr lang="es-ES" sz="2800" b="1" dirty="0" err="1"/>
              <a:t>applications</a:t>
            </a:r>
            <a:endParaRPr lang="es-ES" sz="2800" b="1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2A3924-84C4-A5B7-4DDB-F332E3AE28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47" r="52734" b="33478"/>
          <a:stretch/>
        </p:blipFill>
        <p:spPr>
          <a:xfrm>
            <a:off x="1248027" y="2152998"/>
            <a:ext cx="1453870" cy="179361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77CBA44-8774-D12F-133D-162725DD0BDF}"/>
              </a:ext>
            </a:extLst>
          </p:cNvPr>
          <p:cNvSpPr txBox="1"/>
          <p:nvPr/>
        </p:nvSpPr>
        <p:spPr>
          <a:xfrm>
            <a:off x="360171" y="1677297"/>
            <a:ext cx="456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33CC"/>
                </a:solidFill>
              </a:rPr>
              <a:t>Flow </a:t>
            </a:r>
            <a:r>
              <a:rPr lang="es-ES" b="1" dirty="0" err="1">
                <a:solidFill>
                  <a:srgbClr val="0033CC"/>
                </a:solidFill>
              </a:rPr>
              <a:t>instabilitites</a:t>
            </a:r>
            <a:r>
              <a:rPr lang="es-ES" b="1" dirty="0">
                <a:solidFill>
                  <a:srgbClr val="0033CC"/>
                </a:solidFill>
              </a:rPr>
              <a:t> in </a:t>
            </a:r>
            <a:r>
              <a:rPr lang="es-ES" b="1" dirty="0" err="1">
                <a:solidFill>
                  <a:srgbClr val="0033CC"/>
                </a:solidFill>
              </a:rPr>
              <a:t>wall</a:t>
            </a:r>
            <a:r>
              <a:rPr lang="es-ES" b="1" dirty="0">
                <a:solidFill>
                  <a:srgbClr val="0033CC"/>
                </a:solidFill>
              </a:rPr>
              <a:t> </a:t>
            </a:r>
            <a:r>
              <a:rPr lang="es-ES" b="1" dirty="0" err="1">
                <a:solidFill>
                  <a:srgbClr val="0033CC"/>
                </a:solidFill>
              </a:rPr>
              <a:t>bounded</a:t>
            </a:r>
            <a:r>
              <a:rPr lang="es-ES" b="1" dirty="0">
                <a:solidFill>
                  <a:srgbClr val="0033CC"/>
                </a:solidFill>
              </a:rPr>
              <a:t> </a:t>
            </a:r>
            <a:r>
              <a:rPr lang="es-ES" b="1" dirty="0" err="1">
                <a:solidFill>
                  <a:srgbClr val="0033CC"/>
                </a:solidFill>
              </a:rPr>
              <a:t>turbulence</a:t>
            </a:r>
            <a:endParaRPr lang="es-ES" b="1" dirty="0">
              <a:solidFill>
                <a:srgbClr val="0033CC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93DA1C4-2C67-5BA1-E5B2-021FCBC407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25" b="33478"/>
          <a:stretch/>
        </p:blipFill>
        <p:spPr>
          <a:xfrm>
            <a:off x="2767423" y="2152998"/>
            <a:ext cx="1635046" cy="1793611"/>
          </a:xfrm>
          <a:prstGeom prst="rect">
            <a:avLst/>
          </a:prstGeom>
        </p:spPr>
      </p:pic>
      <p:pic>
        <p:nvPicPr>
          <p:cNvPr id="9" name="Imagen 8" descr="Imagen que contiene cielo, exterior, esquí, nieve&#10;&#10;Descripción generada automáticamente">
            <a:extLst>
              <a:ext uri="{FF2B5EF4-FFF2-40B4-BE49-F238E27FC236}">
                <a16:creationId xmlns:a16="http://schemas.microsoft.com/office/drawing/2014/main" id="{25645EF4-8BAB-BA5D-F75F-54513EFFFC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79" y="4520837"/>
            <a:ext cx="1453870" cy="1331141"/>
          </a:xfrm>
          <a:prstGeom prst="rect">
            <a:avLst/>
          </a:prstGeom>
        </p:spPr>
      </p:pic>
      <p:pic>
        <p:nvPicPr>
          <p:cNvPr id="10" name="Imagen 9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79CC3141-D9F3-5A32-AC33-8DDF1AD2BF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471" y="4558317"/>
            <a:ext cx="1492998" cy="107393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DA2BEFF-4F15-27AC-9CFC-CAE927840CFD}"/>
              </a:ext>
            </a:extLst>
          </p:cNvPr>
          <p:cNvSpPr txBox="1"/>
          <p:nvPr/>
        </p:nvSpPr>
        <p:spPr>
          <a:xfrm>
            <a:off x="3345605" y="4233563"/>
            <a:ext cx="739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Canopy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A12A4FA-AA1E-A6F9-7C9A-07D4445CA061}"/>
              </a:ext>
            </a:extLst>
          </p:cNvPr>
          <p:cNvSpPr txBox="1"/>
          <p:nvPr/>
        </p:nvSpPr>
        <p:spPr>
          <a:xfrm>
            <a:off x="1070486" y="4242899"/>
            <a:ext cx="1049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Porous wall</a:t>
            </a:r>
          </a:p>
        </p:txBody>
      </p:sp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BB70EDF6-19D6-69DA-9DC8-B35FCA0CCF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572753"/>
              </p:ext>
            </p:extLst>
          </p:nvPr>
        </p:nvGraphicFramePr>
        <p:xfrm>
          <a:off x="5902561" y="4165099"/>
          <a:ext cx="3585560" cy="15221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6" imgW="1657165" imgH="806406" progId="Acrobat.Document.DC">
                  <p:embed/>
                </p:oleObj>
              </mc:Choice>
              <mc:Fallback>
                <p:oleObj name="Acrobat Document" r:id="rId6" imgW="1657165" imgH="806406" progId="Acrobat.Document.DC">
                  <p:embed/>
                  <p:pic>
                    <p:nvPicPr>
                      <p:cNvPr id="13" name="Objeto 12">
                        <a:extLst>
                          <a:ext uri="{FF2B5EF4-FFF2-40B4-BE49-F238E27FC236}">
                            <a16:creationId xmlns:a16="http://schemas.microsoft.com/office/drawing/2014/main" id="{BB70EDF6-19D6-69DA-9DC8-B35FCA0CCFE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02561" y="4165099"/>
                        <a:ext cx="3585560" cy="15221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ángulo 13">
            <a:extLst>
              <a:ext uri="{FF2B5EF4-FFF2-40B4-BE49-F238E27FC236}">
                <a16:creationId xmlns:a16="http://schemas.microsoft.com/office/drawing/2014/main" id="{F8F734C3-EE97-F66E-E319-796BFF9EAC3A}"/>
              </a:ext>
            </a:extLst>
          </p:cNvPr>
          <p:cNvSpPr/>
          <p:nvPr/>
        </p:nvSpPr>
        <p:spPr>
          <a:xfrm>
            <a:off x="8267676" y="4608712"/>
            <a:ext cx="1281328" cy="66500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Imagen 8">
            <a:extLst>
              <a:ext uri="{FF2B5EF4-FFF2-40B4-BE49-F238E27FC236}">
                <a16:creationId xmlns:a16="http://schemas.microsoft.com/office/drawing/2014/main" id="{2DF14F0A-6040-4BC7-86A0-339409E6527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3427" y="2176105"/>
            <a:ext cx="2127431" cy="107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735C45D0-FA92-7437-9440-ED3E29D8EDDC}"/>
              </a:ext>
            </a:extLst>
          </p:cNvPr>
          <p:cNvSpPr txBox="1"/>
          <p:nvPr/>
        </p:nvSpPr>
        <p:spPr>
          <a:xfrm>
            <a:off x="6486251" y="1721427"/>
            <a:ext cx="5089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33CC"/>
                </a:solidFill>
              </a:rPr>
              <a:t>Global and convective </a:t>
            </a:r>
            <a:r>
              <a:rPr lang="es-ES" b="1" dirty="0" err="1">
                <a:solidFill>
                  <a:srgbClr val="0033CC"/>
                </a:solidFill>
              </a:rPr>
              <a:t>cross-flow</a:t>
            </a:r>
            <a:r>
              <a:rPr lang="es-ES" b="1" dirty="0">
                <a:solidFill>
                  <a:srgbClr val="0033CC"/>
                </a:solidFill>
              </a:rPr>
              <a:t> </a:t>
            </a:r>
            <a:r>
              <a:rPr lang="es-ES" b="1" dirty="0" err="1">
                <a:solidFill>
                  <a:srgbClr val="0033CC"/>
                </a:solidFill>
              </a:rPr>
              <a:t>instabilitites</a:t>
            </a:r>
            <a:endParaRPr lang="es-ES" b="1" dirty="0">
              <a:solidFill>
                <a:srgbClr val="0033CC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41346F9-6491-77F3-A435-61E9FD576F2C}"/>
              </a:ext>
            </a:extLst>
          </p:cNvPr>
          <p:cNvSpPr txBox="1"/>
          <p:nvPr/>
        </p:nvSpPr>
        <p:spPr>
          <a:xfrm>
            <a:off x="6157361" y="3781839"/>
            <a:ext cx="3392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0033CC"/>
                </a:solidFill>
              </a:rPr>
              <a:t>Transition</a:t>
            </a:r>
            <a:r>
              <a:rPr lang="es-ES" b="1" dirty="0">
                <a:solidFill>
                  <a:srgbClr val="0033CC"/>
                </a:solidFill>
              </a:rPr>
              <a:t> </a:t>
            </a:r>
            <a:r>
              <a:rPr lang="es-ES" b="1" dirty="0" err="1">
                <a:solidFill>
                  <a:srgbClr val="0033CC"/>
                </a:solidFill>
              </a:rPr>
              <a:t>to</a:t>
            </a:r>
            <a:r>
              <a:rPr lang="es-ES" b="1" dirty="0">
                <a:solidFill>
                  <a:srgbClr val="0033CC"/>
                </a:solidFill>
              </a:rPr>
              <a:t> </a:t>
            </a:r>
            <a:r>
              <a:rPr lang="es-ES" b="1" dirty="0" err="1">
                <a:solidFill>
                  <a:srgbClr val="0033CC"/>
                </a:solidFill>
              </a:rPr>
              <a:t>turbulence</a:t>
            </a:r>
            <a:r>
              <a:rPr lang="es-ES" b="1" dirty="0">
                <a:solidFill>
                  <a:srgbClr val="0033CC"/>
                </a:solidFill>
              </a:rPr>
              <a:t> in </a:t>
            </a:r>
            <a:r>
              <a:rPr lang="es-ES" b="1" dirty="0" err="1">
                <a:solidFill>
                  <a:srgbClr val="0033CC"/>
                </a:solidFill>
              </a:rPr>
              <a:t>wakes</a:t>
            </a:r>
            <a:endParaRPr lang="es-ES" b="1" dirty="0">
              <a:solidFill>
                <a:srgbClr val="0033CC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D1331B4-84C3-D7C7-A225-3209DA284F2B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agen 18" descr="Logotipo, Icono&#10;&#10;Descripción generada automáticamente">
            <a:extLst>
              <a:ext uri="{FF2B5EF4-FFF2-40B4-BE49-F238E27FC236}">
                <a16:creationId xmlns:a16="http://schemas.microsoft.com/office/drawing/2014/main" id="{3B91D199-410E-615F-BF97-C92E79D0BC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6A0DA6D2-132D-E432-653D-E640442A05B9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agen 20" descr="Logotipo, Icono&#10;&#10;Descripción generada automáticamente">
            <a:extLst>
              <a:ext uri="{FF2B5EF4-FFF2-40B4-BE49-F238E27FC236}">
                <a16:creationId xmlns:a16="http://schemas.microsoft.com/office/drawing/2014/main" id="{3FC9A3F5-26DF-133F-2260-9A807A9B75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C15B0A0D-6217-87A2-BE6C-CDEC819AB8C7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5089FEF-FB9C-85F4-E45B-BD4FA0D75F0A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magen 23" descr="Logotipo, Icono&#10;&#10;Descripción generada automáticamente">
            <a:extLst>
              <a:ext uri="{FF2B5EF4-FFF2-40B4-BE49-F238E27FC236}">
                <a16:creationId xmlns:a16="http://schemas.microsoft.com/office/drawing/2014/main" id="{71D20580-27E7-5325-E76A-E1EBB334B4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7584BAAA-C1DB-CBE9-7C45-1D4543BCA9F6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09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4" grpId="0" animBg="1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17CFE290-8162-7EB8-0CA9-F3302D473FCC}"/>
              </a:ext>
            </a:extLst>
          </p:cNvPr>
          <p:cNvSpPr txBox="1">
            <a:spLocks/>
          </p:cNvSpPr>
          <p:nvPr/>
        </p:nvSpPr>
        <p:spPr>
          <a:xfrm>
            <a:off x="1249325" y="-331122"/>
            <a:ext cx="1040296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CFD simulations &amp; Data-driven tools: applications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4E0503-8E4B-79A4-6789-06971A6919F2}"/>
              </a:ext>
            </a:extLst>
          </p:cNvPr>
          <p:cNvSpPr txBox="1"/>
          <p:nvPr/>
        </p:nvSpPr>
        <p:spPr>
          <a:xfrm>
            <a:off x="3432955" y="3873120"/>
            <a:ext cx="549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Study and understand </a:t>
            </a:r>
            <a:r>
              <a:rPr lang="en-GB" sz="2000" b="1" dirty="0">
                <a:solidFill>
                  <a:srgbClr val="0000FF"/>
                </a:solidFill>
              </a:rPr>
              <a:t>database general behaviour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CBF821-1D09-28EB-FFCA-2D8594C9158F}"/>
              </a:ext>
            </a:extLst>
          </p:cNvPr>
          <p:cNvSpPr txBox="1"/>
          <p:nvPr/>
        </p:nvSpPr>
        <p:spPr>
          <a:xfrm>
            <a:off x="2966538" y="3365091"/>
            <a:ext cx="653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FF6600"/>
                </a:solidFill>
              </a:rPr>
              <a:t>Artificial intelligence tools: reduced order models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6885BB9-502B-AEE8-2DC9-BEDA14436D54}"/>
              </a:ext>
            </a:extLst>
          </p:cNvPr>
          <p:cNvSpPr txBox="1"/>
          <p:nvPr/>
        </p:nvSpPr>
        <p:spPr>
          <a:xfrm>
            <a:off x="4749533" y="5109932"/>
            <a:ext cx="3070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Reduce computational cost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4A34EF6-0F86-FA22-86CD-DD1D50F5F526}"/>
              </a:ext>
            </a:extLst>
          </p:cNvPr>
          <p:cNvSpPr txBox="1"/>
          <p:nvPr/>
        </p:nvSpPr>
        <p:spPr>
          <a:xfrm>
            <a:off x="8218052" y="5079333"/>
            <a:ext cx="33640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Control &amp; design optimization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CAB6F29-464F-2EF2-08F5-90A4F56E9C63}"/>
              </a:ext>
            </a:extLst>
          </p:cNvPr>
          <p:cNvCxnSpPr>
            <a:cxnSpLocks/>
          </p:cNvCxnSpPr>
          <p:nvPr/>
        </p:nvCxnSpPr>
        <p:spPr>
          <a:xfrm flipH="1">
            <a:off x="3529078" y="4409932"/>
            <a:ext cx="1662541" cy="58918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B734F8A6-FD77-9C18-1750-0C99265318BB}"/>
              </a:ext>
            </a:extLst>
          </p:cNvPr>
          <p:cNvCxnSpPr>
            <a:cxnSpLocks/>
          </p:cNvCxnSpPr>
          <p:nvPr/>
        </p:nvCxnSpPr>
        <p:spPr>
          <a:xfrm flipH="1">
            <a:off x="5744822" y="4485618"/>
            <a:ext cx="241777" cy="587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BE0BC9A6-6134-8980-CA54-91529FEE243A}"/>
              </a:ext>
            </a:extLst>
          </p:cNvPr>
          <p:cNvCxnSpPr>
            <a:cxnSpLocks/>
          </p:cNvCxnSpPr>
          <p:nvPr/>
        </p:nvCxnSpPr>
        <p:spPr>
          <a:xfrm>
            <a:off x="6674020" y="4485618"/>
            <a:ext cx="1946065" cy="58762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 descr="Imagen que contiene tabla, pastel, sostener, alimentos&#10;&#10;Descripción generada automáticamente">
            <a:extLst>
              <a:ext uri="{FF2B5EF4-FFF2-40B4-BE49-F238E27FC236}">
                <a16:creationId xmlns:a16="http://schemas.microsoft.com/office/drawing/2014/main" id="{E9A3F32C-9014-8AEA-57F4-E6BCCA803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060" y="1784213"/>
            <a:ext cx="1569949" cy="104473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AF86F0C-4CFB-2B29-8F23-01849D44AF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197" y="1564117"/>
            <a:ext cx="1872066" cy="132523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6261E369-82B0-4D3B-D999-74A84BC10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413" y="1742434"/>
            <a:ext cx="2312853" cy="1064646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D41ADCF8-0E50-289A-9BB7-0255275E2CDE}"/>
              </a:ext>
            </a:extLst>
          </p:cNvPr>
          <p:cNvSpPr txBox="1"/>
          <p:nvPr/>
        </p:nvSpPr>
        <p:spPr>
          <a:xfrm>
            <a:off x="494691" y="5044507"/>
            <a:ext cx="3666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Deeper understanding of physics</a:t>
            </a:r>
            <a:endParaRPr lang="en-GB" sz="2000" b="1" dirty="0">
              <a:solidFill>
                <a:srgbClr val="0000FF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EC4EC4C-D8A0-946D-C126-222084E66B22}"/>
              </a:ext>
            </a:extLst>
          </p:cNvPr>
          <p:cNvSpPr txBox="1"/>
          <p:nvPr/>
        </p:nvSpPr>
        <p:spPr>
          <a:xfrm>
            <a:off x="7052531" y="1244045"/>
            <a:ext cx="1535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Combustion</a:t>
            </a:r>
            <a:endParaRPr lang="en-GB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A9645B8-D30E-8EBD-5BE8-D300B0545AFD}"/>
              </a:ext>
            </a:extLst>
          </p:cNvPr>
          <p:cNvSpPr txBox="1"/>
          <p:nvPr/>
        </p:nvSpPr>
        <p:spPr>
          <a:xfrm>
            <a:off x="8975434" y="1230229"/>
            <a:ext cx="1535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Urban flows</a:t>
            </a:r>
            <a:endParaRPr lang="en-GB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5312C8F-F6C9-C525-0DE3-13ABDFF4FE38}"/>
              </a:ext>
            </a:extLst>
          </p:cNvPr>
          <p:cNvSpPr txBox="1"/>
          <p:nvPr/>
        </p:nvSpPr>
        <p:spPr>
          <a:xfrm>
            <a:off x="2145896" y="1118988"/>
            <a:ext cx="2312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/>
              <a:t>Medicine &amp;</a:t>
            </a:r>
          </a:p>
          <a:p>
            <a:pPr algn="ctr"/>
            <a:r>
              <a:rPr lang="en-GB" dirty="0"/>
              <a:t>Non-Newtonian flows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181894A-ED16-8745-00E9-B13FCECDC922}"/>
              </a:ext>
            </a:extLst>
          </p:cNvPr>
          <p:cNvSpPr txBox="1"/>
          <p:nvPr/>
        </p:nvSpPr>
        <p:spPr>
          <a:xfrm>
            <a:off x="208571" y="1230229"/>
            <a:ext cx="1946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Marine propulsion</a:t>
            </a:r>
            <a:endParaRPr lang="en-GB" dirty="0"/>
          </a:p>
        </p:txBody>
      </p:sp>
      <p:pic>
        <p:nvPicPr>
          <p:cNvPr id="21" name="Imagen 20" descr="Imagen que contiene animal, tabla, oscuro, agua&#10;&#10;Descripción generada automáticamente">
            <a:extLst>
              <a:ext uri="{FF2B5EF4-FFF2-40B4-BE49-F238E27FC236}">
                <a16:creationId xmlns:a16="http://schemas.microsoft.com/office/drawing/2014/main" id="{09AD5224-52D4-4539-F272-0811222DFD3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86" y="1742375"/>
            <a:ext cx="1469213" cy="1103661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4581FD37-FFF1-884C-3D2D-98EEF077388D}"/>
              </a:ext>
            </a:extLst>
          </p:cNvPr>
          <p:cNvSpPr txBox="1"/>
          <p:nvPr/>
        </p:nvSpPr>
        <p:spPr>
          <a:xfrm>
            <a:off x="4595034" y="1137882"/>
            <a:ext cx="17417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/>
              <a:t>Aerodynamics &amp; Aeroelasticity</a:t>
            </a:r>
          </a:p>
        </p:txBody>
      </p:sp>
      <p:pic>
        <p:nvPicPr>
          <p:cNvPr id="23" name="Imagen 22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72FC9C24-F1DF-A85F-9F02-6A023062B1B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2" t="6247" r="57073" b="11675"/>
          <a:stretch/>
        </p:blipFill>
        <p:spPr>
          <a:xfrm rot="5400000">
            <a:off x="7200029" y="1292135"/>
            <a:ext cx="892528" cy="1793008"/>
          </a:xfrm>
          <a:prstGeom prst="rect">
            <a:avLst/>
          </a:prstGeom>
        </p:spPr>
      </p:pic>
      <p:pic>
        <p:nvPicPr>
          <p:cNvPr id="24" name="Imagen 23" descr="Screen shot 2018-05-22 at 9.39.10 AM.png">
            <a:extLst>
              <a:ext uri="{FF2B5EF4-FFF2-40B4-BE49-F238E27FC236}">
                <a16:creationId xmlns:a16="http://schemas.microsoft.com/office/drawing/2014/main" id="{1CDE0F86-3FEA-FE17-A639-0B071DA55B1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9349"/>
          <a:stretch/>
        </p:blipFill>
        <p:spPr>
          <a:xfrm>
            <a:off x="11005022" y="1461582"/>
            <a:ext cx="798622" cy="1485323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549C4292-9449-0E80-E25B-4306A00BC6DE}"/>
              </a:ext>
            </a:extLst>
          </p:cNvPr>
          <p:cNvSpPr txBox="1"/>
          <p:nvPr/>
        </p:nvSpPr>
        <p:spPr>
          <a:xfrm>
            <a:off x="10656715" y="1183266"/>
            <a:ext cx="1535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Wind Energy</a:t>
            </a:r>
            <a:endParaRPr lang="en-GB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E001DF6-B9CE-69D6-BEBE-D9AE7F18388E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E3D4D20-5A75-32A9-B3AC-A9C28BCABDBD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Imagen 26" descr="Logotipo, Icono&#10;&#10;Descripción generada automáticamente">
            <a:extLst>
              <a:ext uri="{FF2B5EF4-FFF2-40B4-BE49-F238E27FC236}">
                <a16:creationId xmlns:a16="http://schemas.microsoft.com/office/drawing/2014/main" id="{4C796DE7-2A04-A602-11AE-C02405B27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CB6C675D-6D1E-F6EC-4234-363A310EEFE9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21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D514A4B9-AFCC-7516-536B-EA91259E1929}"/>
              </a:ext>
            </a:extLst>
          </p:cNvPr>
          <p:cNvSpPr/>
          <p:nvPr/>
        </p:nvSpPr>
        <p:spPr>
          <a:xfrm>
            <a:off x="2120197" y="3597754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E360B0CF-3633-278E-D099-ECF3270CDC2D}"/>
              </a:ext>
            </a:extLst>
          </p:cNvPr>
          <p:cNvSpPr/>
          <p:nvPr/>
        </p:nvSpPr>
        <p:spPr>
          <a:xfrm>
            <a:off x="3991095" y="3589858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solidFill>
              <a:srgbClr val="966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7CA56548-7B93-399C-9BA5-452CEBFAB9E7}"/>
              </a:ext>
            </a:extLst>
          </p:cNvPr>
          <p:cNvSpPr/>
          <p:nvPr/>
        </p:nvSpPr>
        <p:spPr>
          <a:xfrm>
            <a:off x="275754" y="3588566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711529A-4CB2-9248-8984-5A889C3F19B2}"/>
              </a:ext>
            </a:extLst>
          </p:cNvPr>
          <p:cNvSpPr/>
          <p:nvPr/>
        </p:nvSpPr>
        <p:spPr>
          <a:xfrm>
            <a:off x="275755" y="2623653"/>
            <a:ext cx="5386997" cy="871014"/>
          </a:xfrm>
          <a:prstGeom prst="roundRect">
            <a:avLst/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grpSp>
        <p:nvGrpSpPr>
          <p:cNvPr id="67" name="Grupo 66">
            <a:extLst>
              <a:ext uri="{FF2B5EF4-FFF2-40B4-BE49-F238E27FC236}">
                <a16:creationId xmlns:a16="http://schemas.microsoft.com/office/drawing/2014/main" id="{58604EF6-296C-BCE7-8B16-D9C5019F0F07}"/>
              </a:ext>
            </a:extLst>
          </p:cNvPr>
          <p:cNvGrpSpPr/>
          <p:nvPr/>
        </p:nvGrpSpPr>
        <p:grpSpPr>
          <a:xfrm>
            <a:off x="4608997" y="1346098"/>
            <a:ext cx="2892880" cy="1022915"/>
            <a:chOff x="4656000" y="375920"/>
            <a:chExt cx="2892880" cy="1022915"/>
          </a:xfrm>
        </p:grpSpPr>
        <p:sp>
          <p:nvSpPr>
            <p:cNvPr id="66" name="Rectángulo: esquinas diagonales cortadas 65">
              <a:extLst>
                <a:ext uri="{FF2B5EF4-FFF2-40B4-BE49-F238E27FC236}">
                  <a16:creationId xmlns:a16="http://schemas.microsoft.com/office/drawing/2014/main" id="{D0F957A5-F036-8328-3672-87D2CB7CA03C}"/>
                </a:ext>
              </a:extLst>
            </p:cNvPr>
            <p:cNvSpPr/>
            <p:nvPr/>
          </p:nvSpPr>
          <p:spPr>
            <a:xfrm>
              <a:off x="4656000" y="375920"/>
              <a:ext cx="2892880" cy="978356"/>
            </a:xfrm>
            <a:prstGeom prst="snip2DiagRect">
              <a:avLst/>
            </a:prstGeom>
            <a:solidFill>
              <a:srgbClr val="0922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B64364F6-78E6-4AB1-BAB9-462752AB4A88}"/>
                </a:ext>
              </a:extLst>
            </p:cNvPr>
            <p:cNvSpPr txBox="1"/>
            <p:nvPr/>
          </p:nvSpPr>
          <p:spPr>
            <a:xfrm>
              <a:off x="4930625" y="411331"/>
              <a:ext cx="2343629" cy="987504"/>
            </a:xfrm>
            <a:prstGeom prst="roundRect">
              <a:avLst/>
            </a:prstGeom>
            <a:noFill/>
            <a:ln>
              <a:noFill/>
            </a:ln>
            <a:effectLst>
              <a:softEdge rad="3175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b="1" dirty="0">
                  <a:solidFill>
                    <a:schemeClr val="bg1"/>
                  </a:solidFill>
                </a:rPr>
                <a:t>ModelFLOWs</a:t>
              </a:r>
            </a:p>
            <a:p>
              <a:pPr algn="ctr"/>
              <a:r>
                <a:rPr lang="es-ES" sz="2800" b="1" dirty="0">
                  <a:solidFill>
                    <a:schemeClr val="bg1"/>
                  </a:solidFill>
                </a:rPr>
                <a:t>APP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B04F34C-E996-BE69-B522-12C1AE8C6644}"/>
              </a:ext>
            </a:extLst>
          </p:cNvPr>
          <p:cNvSpPr txBox="1"/>
          <p:nvPr/>
        </p:nvSpPr>
        <p:spPr>
          <a:xfrm>
            <a:off x="1252209" y="2877954"/>
            <a:ext cx="340852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92240"/>
                </a:solidFill>
              </a:rPr>
              <a:t>MODAL DECOMPOSITION</a:t>
            </a:r>
            <a:endParaRPr lang="en-US" b="1" dirty="0">
              <a:solidFill>
                <a:srgbClr val="09224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327A9D0-5246-522D-EAEA-1FD236F40CA6}"/>
              </a:ext>
            </a:extLst>
          </p:cNvPr>
          <p:cNvSpPr txBox="1"/>
          <p:nvPr/>
        </p:nvSpPr>
        <p:spPr>
          <a:xfrm>
            <a:off x="7997822" y="2863282"/>
            <a:ext cx="226183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92240"/>
                </a:solidFill>
              </a:rPr>
              <a:t>DEEP LEARNING</a:t>
            </a:r>
            <a:endParaRPr lang="en-US" b="1" dirty="0">
              <a:solidFill>
                <a:srgbClr val="09224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7C8C595-1714-ED95-9BEA-3B140B5B8240}"/>
              </a:ext>
            </a:extLst>
          </p:cNvPr>
          <p:cNvSpPr txBox="1"/>
          <p:nvPr/>
        </p:nvSpPr>
        <p:spPr>
          <a:xfrm>
            <a:off x="203778" y="3678073"/>
            <a:ext cx="1815610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Pattern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detection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3772AD4-E6C2-226D-FA5B-75F530601E00}"/>
              </a:ext>
            </a:extLst>
          </p:cNvPr>
          <p:cNvSpPr txBox="1"/>
          <p:nvPr/>
        </p:nvSpPr>
        <p:spPr>
          <a:xfrm>
            <a:off x="2220685" y="3678073"/>
            <a:ext cx="1497144" cy="374571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Reconstruction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19F356B-9194-5030-FEFB-282E537AC9A0}"/>
              </a:ext>
            </a:extLst>
          </p:cNvPr>
          <p:cNvSpPr txBox="1"/>
          <p:nvPr/>
        </p:nvSpPr>
        <p:spPr>
          <a:xfrm>
            <a:off x="3991095" y="3678073"/>
            <a:ext cx="1671657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Prediction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2DB8095-39F6-8D0B-0F7C-88818D0328D3}"/>
              </a:ext>
            </a:extLst>
          </p:cNvPr>
          <p:cNvSpPr txBox="1"/>
          <p:nvPr/>
        </p:nvSpPr>
        <p:spPr>
          <a:xfrm>
            <a:off x="275755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HOSVD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AF7CBED-6A20-DB4E-A8B2-CDF0E09C014F}"/>
              </a:ext>
            </a:extLst>
          </p:cNvPr>
          <p:cNvSpPr txBox="1"/>
          <p:nvPr/>
        </p:nvSpPr>
        <p:spPr>
          <a:xfrm>
            <a:off x="2120197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Data </a:t>
            </a:r>
            <a:r>
              <a:rPr lang="es-ES" sz="1600" b="1" dirty="0" err="1">
                <a:solidFill>
                  <a:srgbClr val="966835"/>
                </a:solidFill>
              </a:rPr>
              <a:t>Repairing</a:t>
            </a:r>
            <a:endParaRPr lang="es-ES" dirty="0" err="1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1A1FFEB-7B6C-A76B-AE3F-BDBF9597E8BB}"/>
              </a:ext>
            </a:extLst>
          </p:cNvPr>
          <p:cNvSpPr txBox="1"/>
          <p:nvPr/>
        </p:nvSpPr>
        <p:spPr>
          <a:xfrm>
            <a:off x="276997" y="488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  <a:effectLst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HODMD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BFD043EF-19BD-DB02-FBF9-C602358E8DC3}"/>
              </a:ext>
            </a:extLst>
          </p:cNvPr>
          <p:cNvSpPr txBox="1"/>
          <p:nvPr/>
        </p:nvSpPr>
        <p:spPr>
          <a:xfrm>
            <a:off x="3991095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HODMD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E21CC282-A633-5A47-A51B-81144201FD30}"/>
              </a:ext>
            </a:extLst>
          </p:cNvPr>
          <p:cNvSpPr txBox="1"/>
          <p:nvPr/>
        </p:nvSpPr>
        <p:spPr>
          <a:xfrm>
            <a:off x="6435243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Autoencoders</a:t>
            </a:r>
            <a:endParaRPr lang="en-US" sz="1600" b="1" dirty="0" err="1">
              <a:solidFill>
                <a:srgbClr val="966835"/>
              </a:solidFill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E068158E-2698-E0A7-E0A2-D4E23A30CDCC}"/>
              </a:ext>
            </a:extLst>
          </p:cNvPr>
          <p:cNvSpPr txBox="1"/>
          <p:nvPr/>
        </p:nvSpPr>
        <p:spPr>
          <a:xfrm>
            <a:off x="8292910" y="434506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Superresolution</a:t>
            </a:r>
            <a:endParaRPr lang="en-US" sz="1600" b="1" dirty="0" err="1">
              <a:solidFill>
                <a:srgbClr val="966835"/>
              </a:solidFill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3336810-E6C3-0787-75C4-8579DC83E016}"/>
              </a:ext>
            </a:extLst>
          </p:cNvPr>
          <p:cNvSpPr txBox="1"/>
          <p:nvPr/>
        </p:nvSpPr>
        <p:spPr>
          <a:xfrm>
            <a:off x="10150579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Full DL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5962F0C-3CA3-6CF4-07BD-6F6D2FCE0FBB}"/>
              </a:ext>
            </a:extLst>
          </p:cNvPr>
          <p:cNvSpPr txBox="1"/>
          <p:nvPr/>
        </p:nvSpPr>
        <p:spPr>
          <a:xfrm>
            <a:off x="10150577" y="488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Hybrid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53" name="Flecha: doblada hacia arriba 52">
            <a:extLst>
              <a:ext uri="{FF2B5EF4-FFF2-40B4-BE49-F238E27FC236}">
                <a16:creationId xmlns:a16="http://schemas.microsoft.com/office/drawing/2014/main" id="{5FD870C0-6B7E-DA59-DD99-01FF89B01768}"/>
              </a:ext>
            </a:extLst>
          </p:cNvPr>
          <p:cNvSpPr/>
          <p:nvPr/>
        </p:nvSpPr>
        <p:spPr>
          <a:xfrm rot="10800000">
            <a:off x="2781540" y="1742232"/>
            <a:ext cx="1622822" cy="787522"/>
          </a:xfrm>
          <a:prstGeom prst="bentUpArrow">
            <a:avLst>
              <a:gd name="adj1" fmla="val 18200"/>
              <a:gd name="adj2" fmla="val 20283"/>
              <a:gd name="adj3" fmla="val 33870"/>
            </a:avLst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85E6FD53-6625-A189-A8EB-254617B4771A}"/>
              </a:ext>
            </a:extLst>
          </p:cNvPr>
          <p:cNvSpPr/>
          <p:nvPr/>
        </p:nvSpPr>
        <p:spPr>
          <a:xfrm>
            <a:off x="6435243" y="2623653"/>
            <a:ext cx="5386997" cy="871014"/>
          </a:xfrm>
          <a:prstGeom prst="roundRect">
            <a:avLst/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0E011B4B-6414-E8BF-5F8A-A7403FDB1E48}"/>
              </a:ext>
            </a:extLst>
          </p:cNvPr>
          <p:cNvSpPr/>
          <p:nvPr/>
        </p:nvSpPr>
        <p:spPr>
          <a:xfrm>
            <a:off x="8280120" y="3594014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AF76C1B9-2929-A5C4-8F4E-62C59E43EC19}"/>
              </a:ext>
            </a:extLst>
          </p:cNvPr>
          <p:cNvSpPr/>
          <p:nvPr/>
        </p:nvSpPr>
        <p:spPr>
          <a:xfrm>
            <a:off x="10150575" y="3595306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34AF35B0-41AC-DDE3-8F45-5C4D12FFB215}"/>
              </a:ext>
            </a:extLst>
          </p:cNvPr>
          <p:cNvSpPr/>
          <p:nvPr/>
        </p:nvSpPr>
        <p:spPr>
          <a:xfrm>
            <a:off x="6435234" y="3594014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5685307-F12C-3E69-3DCB-22DD1C58838B}"/>
              </a:ext>
            </a:extLst>
          </p:cNvPr>
          <p:cNvSpPr txBox="1"/>
          <p:nvPr/>
        </p:nvSpPr>
        <p:spPr>
          <a:xfrm>
            <a:off x="6399872" y="3683521"/>
            <a:ext cx="1746130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Pattern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detection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EE807A31-7879-19AD-D471-AD31D4B3ACE5}"/>
              </a:ext>
            </a:extLst>
          </p:cNvPr>
          <p:cNvSpPr txBox="1"/>
          <p:nvPr/>
        </p:nvSpPr>
        <p:spPr>
          <a:xfrm>
            <a:off x="8380165" y="3683521"/>
            <a:ext cx="1497144" cy="374571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Reconstruction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6C5DF9A3-EBB2-D533-0181-474897D154F9}"/>
              </a:ext>
            </a:extLst>
          </p:cNvPr>
          <p:cNvSpPr txBox="1"/>
          <p:nvPr/>
        </p:nvSpPr>
        <p:spPr>
          <a:xfrm>
            <a:off x="10150575" y="3683521"/>
            <a:ext cx="1671657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Prediction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5" name="Flecha: doblada hacia arriba 64">
            <a:extLst>
              <a:ext uri="{FF2B5EF4-FFF2-40B4-BE49-F238E27FC236}">
                <a16:creationId xmlns:a16="http://schemas.microsoft.com/office/drawing/2014/main" id="{6EB1503A-AEB0-2A1D-7CC3-7439CFA5F4FD}"/>
              </a:ext>
            </a:extLst>
          </p:cNvPr>
          <p:cNvSpPr/>
          <p:nvPr/>
        </p:nvSpPr>
        <p:spPr>
          <a:xfrm rot="10800000" flipH="1">
            <a:off x="7699408" y="1743058"/>
            <a:ext cx="1623600" cy="787522"/>
          </a:xfrm>
          <a:prstGeom prst="bentUpArrow">
            <a:avLst>
              <a:gd name="adj1" fmla="val 18200"/>
              <a:gd name="adj2" fmla="val 20283"/>
              <a:gd name="adj3" fmla="val 33870"/>
            </a:avLst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E34A349-1969-F2C0-C423-6CB1B003B968}"/>
              </a:ext>
            </a:extLst>
          </p:cNvPr>
          <p:cNvSpPr txBox="1"/>
          <p:nvPr/>
        </p:nvSpPr>
        <p:spPr>
          <a:xfrm>
            <a:off x="2120197" y="4891452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  <a:ea typeface="Calibri"/>
                <a:cs typeface="Calibri"/>
              </a:rPr>
              <a:t>Superresolution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A6509A-7DBA-133A-E37A-8D05242867A5}"/>
              </a:ext>
            </a:extLst>
          </p:cNvPr>
          <p:cNvSpPr txBox="1">
            <a:spLocks/>
          </p:cNvSpPr>
          <p:nvPr/>
        </p:nvSpPr>
        <p:spPr>
          <a:xfrm>
            <a:off x="2120197" y="-2438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Open Source Software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AAFA978-06D5-A59F-7727-23A2A918FF3C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F4E6C5C-E585-5DAF-955C-F2E280281B93}"/>
              </a:ext>
            </a:extLst>
          </p:cNvPr>
          <p:cNvSpPr txBox="1"/>
          <p:nvPr/>
        </p:nvSpPr>
        <p:spPr>
          <a:xfrm>
            <a:off x="380554" y="6233266"/>
            <a:ext cx="37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pic>
        <p:nvPicPr>
          <p:cNvPr id="8" name="Imagen 7" descr="Logotipo, Icono&#10;&#10;Descripción generada automáticamente">
            <a:extLst>
              <a:ext uri="{FF2B5EF4-FFF2-40B4-BE49-F238E27FC236}">
                <a16:creationId xmlns:a16="http://schemas.microsoft.com/office/drawing/2014/main" id="{A83FBAEB-085D-B564-577C-A77D1E15C9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7AF4764-4A44-8CDD-EA71-E7E69DD02A5B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 descr="Logotipo, Icono&#10;&#10;Descripción generada automáticamente">
            <a:extLst>
              <a:ext uri="{FF2B5EF4-FFF2-40B4-BE49-F238E27FC236}">
                <a16:creationId xmlns:a16="http://schemas.microsoft.com/office/drawing/2014/main" id="{4A526549-3F47-D556-FD16-54643487B5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AD4CD32E-BA04-9C2B-9F92-ABFAF2593417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 descr="Logotipo, Icono&#10;&#10;Descripción generada automáticamente">
            <a:extLst>
              <a:ext uri="{FF2B5EF4-FFF2-40B4-BE49-F238E27FC236}">
                <a16:creationId xmlns:a16="http://schemas.microsoft.com/office/drawing/2014/main" id="{CAA85637-3DA4-2A60-30AD-F89A0EA6E0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C92A0011-4B4E-9477-F733-1B6D00DEED7A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3A45720-9F26-DFE6-9D1B-9DE14E44B1B2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 descr="Logotipo, Icono&#10;&#10;Descripción generada automáticamente">
            <a:extLst>
              <a:ext uri="{FF2B5EF4-FFF2-40B4-BE49-F238E27FC236}">
                <a16:creationId xmlns:a16="http://schemas.microsoft.com/office/drawing/2014/main" id="{6210195B-CA80-D450-FBEA-5A03C3754A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12F10E08-6899-EC80-4BB4-D40A44592228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6A4F4AF-FC46-E6AD-9FF7-CC9C05E8B131}"/>
              </a:ext>
            </a:extLst>
          </p:cNvPr>
          <p:cNvSpPr txBox="1"/>
          <p:nvPr/>
        </p:nvSpPr>
        <p:spPr>
          <a:xfrm>
            <a:off x="4177036" y="5318113"/>
            <a:ext cx="514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https://modelflows.github.io/modelflowsapp/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526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D514A4B9-AFCC-7516-536B-EA91259E1929}"/>
              </a:ext>
            </a:extLst>
          </p:cNvPr>
          <p:cNvSpPr/>
          <p:nvPr/>
        </p:nvSpPr>
        <p:spPr>
          <a:xfrm>
            <a:off x="2120197" y="3597754"/>
            <a:ext cx="1671660" cy="561201"/>
          </a:xfrm>
          <a:prstGeom prst="roundRect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E360B0CF-3633-278E-D099-ECF3270CDC2D}"/>
              </a:ext>
            </a:extLst>
          </p:cNvPr>
          <p:cNvSpPr/>
          <p:nvPr/>
        </p:nvSpPr>
        <p:spPr>
          <a:xfrm>
            <a:off x="3991095" y="3589858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solidFill>
              <a:srgbClr val="966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7CA56548-7B93-399C-9BA5-452CEBFAB9E7}"/>
              </a:ext>
            </a:extLst>
          </p:cNvPr>
          <p:cNvSpPr/>
          <p:nvPr/>
        </p:nvSpPr>
        <p:spPr>
          <a:xfrm>
            <a:off x="275754" y="3588566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711529A-4CB2-9248-8984-5A889C3F19B2}"/>
              </a:ext>
            </a:extLst>
          </p:cNvPr>
          <p:cNvSpPr/>
          <p:nvPr/>
        </p:nvSpPr>
        <p:spPr>
          <a:xfrm>
            <a:off x="275755" y="2623653"/>
            <a:ext cx="5386997" cy="871014"/>
          </a:xfrm>
          <a:prstGeom prst="roundRect">
            <a:avLst/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grpSp>
        <p:nvGrpSpPr>
          <p:cNvPr id="67" name="Grupo 66">
            <a:extLst>
              <a:ext uri="{FF2B5EF4-FFF2-40B4-BE49-F238E27FC236}">
                <a16:creationId xmlns:a16="http://schemas.microsoft.com/office/drawing/2014/main" id="{58604EF6-296C-BCE7-8B16-D9C5019F0F07}"/>
              </a:ext>
            </a:extLst>
          </p:cNvPr>
          <p:cNvGrpSpPr/>
          <p:nvPr/>
        </p:nvGrpSpPr>
        <p:grpSpPr>
          <a:xfrm>
            <a:off x="4608997" y="1346098"/>
            <a:ext cx="2892880" cy="1022915"/>
            <a:chOff x="4656000" y="375920"/>
            <a:chExt cx="2892880" cy="1022915"/>
          </a:xfrm>
        </p:grpSpPr>
        <p:sp>
          <p:nvSpPr>
            <p:cNvPr id="66" name="Rectángulo: esquinas diagonales cortadas 65">
              <a:extLst>
                <a:ext uri="{FF2B5EF4-FFF2-40B4-BE49-F238E27FC236}">
                  <a16:creationId xmlns:a16="http://schemas.microsoft.com/office/drawing/2014/main" id="{D0F957A5-F036-8328-3672-87D2CB7CA03C}"/>
                </a:ext>
              </a:extLst>
            </p:cNvPr>
            <p:cNvSpPr/>
            <p:nvPr/>
          </p:nvSpPr>
          <p:spPr>
            <a:xfrm>
              <a:off x="4656000" y="375920"/>
              <a:ext cx="2892880" cy="978356"/>
            </a:xfrm>
            <a:prstGeom prst="snip2DiagRect">
              <a:avLst/>
            </a:prstGeom>
            <a:solidFill>
              <a:srgbClr val="0922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B64364F6-78E6-4AB1-BAB9-462752AB4A88}"/>
                </a:ext>
              </a:extLst>
            </p:cNvPr>
            <p:cNvSpPr txBox="1"/>
            <p:nvPr/>
          </p:nvSpPr>
          <p:spPr>
            <a:xfrm>
              <a:off x="4930625" y="411331"/>
              <a:ext cx="2343629" cy="987504"/>
            </a:xfrm>
            <a:prstGeom prst="roundRect">
              <a:avLst/>
            </a:prstGeom>
            <a:noFill/>
            <a:ln>
              <a:noFill/>
            </a:ln>
            <a:effectLst>
              <a:softEdge rad="3175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b="1" dirty="0">
                  <a:solidFill>
                    <a:schemeClr val="bg1"/>
                  </a:solidFill>
                </a:rPr>
                <a:t>ModelFLOWs</a:t>
              </a:r>
            </a:p>
            <a:p>
              <a:pPr algn="ctr"/>
              <a:r>
                <a:rPr lang="es-ES" sz="2800" b="1" dirty="0">
                  <a:solidFill>
                    <a:schemeClr val="bg1"/>
                  </a:solidFill>
                </a:rPr>
                <a:t>APP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B04F34C-E996-BE69-B522-12C1AE8C6644}"/>
              </a:ext>
            </a:extLst>
          </p:cNvPr>
          <p:cNvSpPr txBox="1"/>
          <p:nvPr/>
        </p:nvSpPr>
        <p:spPr>
          <a:xfrm>
            <a:off x="1252209" y="2877954"/>
            <a:ext cx="340852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92240"/>
                </a:solidFill>
              </a:rPr>
              <a:t>MODAL DECOMPOSITION</a:t>
            </a:r>
            <a:endParaRPr lang="en-US" b="1" dirty="0">
              <a:solidFill>
                <a:srgbClr val="09224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327A9D0-5246-522D-EAEA-1FD236F40CA6}"/>
              </a:ext>
            </a:extLst>
          </p:cNvPr>
          <p:cNvSpPr txBox="1"/>
          <p:nvPr/>
        </p:nvSpPr>
        <p:spPr>
          <a:xfrm>
            <a:off x="7997822" y="2863282"/>
            <a:ext cx="226183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92240"/>
                </a:solidFill>
              </a:rPr>
              <a:t>DEEP LEARNING</a:t>
            </a:r>
            <a:endParaRPr lang="en-US" b="1" dirty="0">
              <a:solidFill>
                <a:srgbClr val="09224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7C8C595-1714-ED95-9BEA-3B140B5B8240}"/>
              </a:ext>
            </a:extLst>
          </p:cNvPr>
          <p:cNvSpPr txBox="1"/>
          <p:nvPr/>
        </p:nvSpPr>
        <p:spPr>
          <a:xfrm>
            <a:off x="203778" y="3678073"/>
            <a:ext cx="1815610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Pattern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detection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3772AD4-E6C2-226D-FA5B-75F530601E00}"/>
              </a:ext>
            </a:extLst>
          </p:cNvPr>
          <p:cNvSpPr txBox="1"/>
          <p:nvPr/>
        </p:nvSpPr>
        <p:spPr>
          <a:xfrm>
            <a:off x="2220685" y="3678073"/>
            <a:ext cx="1497144" cy="374571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Reconstruction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19F356B-9194-5030-FEFB-282E537AC9A0}"/>
              </a:ext>
            </a:extLst>
          </p:cNvPr>
          <p:cNvSpPr txBox="1"/>
          <p:nvPr/>
        </p:nvSpPr>
        <p:spPr>
          <a:xfrm>
            <a:off x="3991095" y="3678073"/>
            <a:ext cx="1671657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Prediction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2DB8095-39F6-8D0B-0F7C-88818D0328D3}"/>
              </a:ext>
            </a:extLst>
          </p:cNvPr>
          <p:cNvSpPr txBox="1"/>
          <p:nvPr/>
        </p:nvSpPr>
        <p:spPr>
          <a:xfrm>
            <a:off x="275755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HOSVD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AF7CBED-6A20-DB4E-A8B2-CDF0E09C014F}"/>
              </a:ext>
            </a:extLst>
          </p:cNvPr>
          <p:cNvSpPr txBox="1"/>
          <p:nvPr/>
        </p:nvSpPr>
        <p:spPr>
          <a:xfrm>
            <a:off x="2120197" y="4348658"/>
            <a:ext cx="1671658" cy="374571"/>
          </a:xfrm>
          <a:prstGeom prst="roundRect">
            <a:avLst/>
          </a:prstGeom>
          <a:solidFill>
            <a:srgbClr val="002060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Data </a:t>
            </a:r>
            <a:r>
              <a:rPr lang="es-ES" sz="1600" b="1" dirty="0" err="1">
                <a:solidFill>
                  <a:srgbClr val="966835"/>
                </a:solidFill>
              </a:rPr>
              <a:t>Repairing</a:t>
            </a:r>
            <a:endParaRPr lang="es-ES" dirty="0" err="1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1A1FFEB-7B6C-A76B-AE3F-BDBF9597E8BB}"/>
              </a:ext>
            </a:extLst>
          </p:cNvPr>
          <p:cNvSpPr txBox="1"/>
          <p:nvPr/>
        </p:nvSpPr>
        <p:spPr>
          <a:xfrm>
            <a:off x="276997" y="488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  <a:effectLst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HODMD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BFD043EF-19BD-DB02-FBF9-C602358E8DC3}"/>
              </a:ext>
            </a:extLst>
          </p:cNvPr>
          <p:cNvSpPr txBox="1"/>
          <p:nvPr/>
        </p:nvSpPr>
        <p:spPr>
          <a:xfrm>
            <a:off x="3991095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HODMD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E21CC282-A633-5A47-A51B-81144201FD30}"/>
              </a:ext>
            </a:extLst>
          </p:cNvPr>
          <p:cNvSpPr txBox="1"/>
          <p:nvPr/>
        </p:nvSpPr>
        <p:spPr>
          <a:xfrm>
            <a:off x="6435243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Autoencoders</a:t>
            </a:r>
            <a:endParaRPr lang="en-US" sz="1600" b="1" dirty="0" err="1">
              <a:solidFill>
                <a:srgbClr val="966835"/>
              </a:solidFill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E068158E-2698-E0A7-E0A2-D4E23A30CDCC}"/>
              </a:ext>
            </a:extLst>
          </p:cNvPr>
          <p:cNvSpPr txBox="1"/>
          <p:nvPr/>
        </p:nvSpPr>
        <p:spPr>
          <a:xfrm>
            <a:off x="8292910" y="4345068"/>
            <a:ext cx="1671658" cy="374571"/>
          </a:xfrm>
          <a:prstGeom prst="roundRect">
            <a:avLst/>
          </a:prstGeom>
          <a:solidFill>
            <a:srgbClr val="002060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Superresolution</a:t>
            </a:r>
            <a:endParaRPr lang="en-US" sz="1600" b="1" dirty="0" err="1">
              <a:solidFill>
                <a:srgbClr val="966835"/>
              </a:solidFill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3336810-E6C3-0787-75C4-8579DC83E016}"/>
              </a:ext>
            </a:extLst>
          </p:cNvPr>
          <p:cNvSpPr txBox="1"/>
          <p:nvPr/>
        </p:nvSpPr>
        <p:spPr>
          <a:xfrm>
            <a:off x="10150579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Full DL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5962F0C-3CA3-6CF4-07BD-6F6D2FCE0FBB}"/>
              </a:ext>
            </a:extLst>
          </p:cNvPr>
          <p:cNvSpPr txBox="1"/>
          <p:nvPr/>
        </p:nvSpPr>
        <p:spPr>
          <a:xfrm>
            <a:off x="10150577" y="488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Hybrid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53" name="Flecha: doblada hacia arriba 52">
            <a:extLst>
              <a:ext uri="{FF2B5EF4-FFF2-40B4-BE49-F238E27FC236}">
                <a16:creationId xmlns:a16="http://schemas.microsoft.com/office/drawing/2014/main" id="{5FD870C0-6B7E-DA59-DD99-01FF89B01768}"/>
              </a:ext>
            </a:extLst>
          </p:cNvPr>
          <p:cNvSpPr/>
          <p:nvPr/>
        </p:nvSpPr>
        <p:spPr>
          <a:xfrm rot="10800000">
            <a:off x="2781540" y="1742232"/>
            <a:ext cx="1622822" cy="787522"/>
          </a:xfrm>
          <a:prstGeom prst="bentUpArrow">
            <a:avLst>
              <a:gd name="adj1" fmla="val 18200"/>
              <a:gd name="adj2" fmla="val 20283"/>
              <a:gd name="adj3" fmla="val 33870"/>
            </a:avLst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85E6FD53-6625-A189-A8EB-254617B4771A}"/>
              </a:ext>
            </a:extLst>
          </p:cNvPr>
          <p:cNvSpPr/>
          <p:nvPr/>
        </p:nvSpPr>
        <p:spPr>
          <a:xfrm>
            <a:off x="6435243" y="2623653"/>
            <a:ext cx="5386997" cy="871014"/>
          </a:xfrm>
          <a:prstGeom prst="roundRect">
            <a:avLst/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0E011B4B-6414-E8BF-5F8A-A7403FDB1E48}"/>
              </a:ext>
            </a:extLst>
          </p:cNvPr>
          <p:cNvSpPr/>
          <p:nvPr/>
        </p:nvSpPr>
        <p:spPr>
          <a:xfrm>
            <a:off x="8280120" y="3594014"/>
            <a:ext cx="1671660" cy="561201"/>
          </a:xfrm>
          <a:prstGeom prst="roundRect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AF76C1B9-2929-A5C4-8F4E-62C59E43EC19}"/>
              </a:ext>
            </a:extLst>
          </p:cNvPr>
          <p:cNvSpPr/>
          <p:nvPr/>
        </p:nvSpPr>
        <p:spPr>
          <a:xfrm>
            <a:off x="10150575" y="3595306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34AF35B0-41AC-DDE3-8F45-5C4D12FFB215}"/>
              </a:ext>
            </a:extLst>
          </p:cNvPr>
          <p:cNvSpPr/>
          <p:nvPr/>
        </p:nvSpPr>
        <p:spPr>
          <a:xfrm>
            <a:off x="6435234" y="3594014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5685307-F12C-3E69-3DCB-22DD1C58838B}"/>
              </a:ext>
            </a:extLst>
          </p:cNvPr>
          <p:cNvSpPr txBox="1"/>
          <p:nvPr/>
        </p:nvSpPr>
        <p:spPr>
          <a:xfrm>
            <a:off x="6399872" y="3683521"/>
            <a:ext cx="1746130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Pattern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detection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EE807A31-7879-19AD-D471-AD31D4B3ACE5}"/>
              </a:ext>
            </a:extLst>
          </p:cNvPr>
          <p:cNvSpPr txBox="1"/>
          <p:nvPr/>
        </p:nvSpPr>
        <p:spPr>
          <a:xfrm>
            <a:off x="8380165" y="3683521"/>
            <a:ext cx="1497144" cy="374571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Reconstruction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6C5DF9A3-EBB2-D533-0181-474897D154F9}"/>
              </a:ext>
            </a:extLst>
          </p:cNvPr>
          <p:cNvSpPr txBox="1"/>
          <p:nvPr/>
        </p:nvSpPr>
        <p:spPr>
          <a:xfrm>
            <a:off x="10150575" y="3683521"/>
            <a:ext cx="1671657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Prediction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5" name="Flecha: doblada hacia arriba 64">
            <a:extLst>
              <a:ext uri="{FF2B5EF4-FFF2-40B4-BE49-F238E27FC236}">
                <a16:creationId xmlns:a16="http://schemas.microsoft.com/office/drawing/2014/main" id="{6EB1503A-AEB0-2A1D-7CC3-7439CFA5F4FD}"/>
              </a:ext>
            </a:extLst>
          </p:cNvPr>
          <p:cNvSpPr/>
          <p:nvPr/>
        </p:nvSpPr>
        <p:spPr>
          <a:xfrm rot="10800000" flipH="1">
            <a:off x="7699408" y="1743058"/>
            <a:ext cx="1623600" cy="787522"/>
          </a:xfrm>
          <a:prstGeom prst="bentUpArrow">
            <a:avLst>
              <a:gd name="adj1" fmla="val 18200"/>
              <a:gd name="adj2" fmla="val 20283"/>
              <a:gd name="adj3" fmla="val 33870"/>
            </a:avLst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E34A349-1969-F2C0-C423-6CB1B003B968}"/>
              </a:ext>
            </a:extLst>
          </p:cNvPr>
          <p:cNvSpPr txBox="1"/>
          <p:nvPr/>
        </p:nvSpPr>
        <p:spPr>
          <a:xfrm>
            <a:off x="2120197" y="4891452"/>
            <a:ext cx="1671658" cy="374571"/>
          </a:xfrm>
          <a:prstGeom prst="roundRect">
            <a:avLst/>
          </a:prstGeom>
          <a:solidFill>
            <a:srgbClr val="002060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  <a:ea typeface="Calibri"/>
                <a:cs typeface="Calibri"/>
              </a:rPr>
              <a:t>Superresolution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A6509A-7DBA-133A-E37A-8D05242867A5}"/>
              </a:ext>
            </a:extLst>
          </p:cNvPr>
          <p:cNvSpPr txBox="1">
            <a:spLocks/>
          </p:cNvSpPr>
          <p:nvPr/>
        </p:nvSpPr>
        <p:spPr>
          <a:xfrm>
            <a:off x="2120197" y="-2438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Open Source Software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700FD76-8264-54B3-34E1-5E597BC38EA8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13669D2-E6F1-8F15-49A9-9AF3F98CF5C7}"/>
              </a:ext>
            </a:extLst>
          </p:cNvPr>
          <p:cNvSpPr txBox="1"/>
          <p:nvPr/>
        </p:nvSpPr>
        <p:spPr>
          <a:xfrm>
            <a:off x="380554" y="6233266"/>
            <a:ext cx="37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pic>
        <p:nvPicPr>
          <p:cNvPr id="8" name="Imagen 7" descr="Logotipo, Icono&#10;&#10;Descripción generada automáticamente">
            <a:extLst>
              <a:ext uri="{FF2B5EF4-FFF2-40B4-BE49-F238E27FC236}">
                <a16:creationId xmlns:a16="http://schemas.microsoft.com/office/drawing/2014/main" id="{85C8B663-2563-82ED-7CC0-C0E45F9E85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AF70D89-6FF2-8B3E-8724-534B65E490F6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 descr="Logotipo, Icono&#10;&#10;Descripción generada automáticamente">
            <a:extLst>
              <a:ext uri="{FF2B5EF4-FFF2-40B4-BE49-F238E27FC236}">
                <a16:creationId xmlns:a16="http://schemas.microsoft.com/office/drawing/2014/main" id="{5A29CAD9-765F-4228-9567-6833850591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322DC01B-DD66-3F46-0F24-934355DBCB52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 descr="Logotipo, Icono&#10;&#10;Descripción generada automáticamente">
            <a:extLst>
              <a:ext uri="{FF2B5EF4-FFF2-40B4-BE49-F238E27FC236}">
                <a16:creationId xmlns:a16="http://schemas.microsoft.com/office/drawing/2014/main" id="{58A718AF-F06C-6AF6-A677-FEBBC55BC6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DC89023-ABA3-535F-6E9F-F0B8C78E5F46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631B925-39E9-75D5-CEEF-6558E94FDA84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 descr="Logotipo, Icono&#10;&#10;Descripción generada automáticamente">
            <a:extLst>
              <a:ext uri="{FF2B5EF4-FFF2-40B4-BE49-F238E27FC236}">
                <a16:creationId xmlns:a16="http://schemas.microsoft.com/office/drawing/2014/main" id="{EBC4AA54-5769-304B-26DC-B760A6C254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E3C87386-B7F7-3674-FAA1-C55FFB7B4349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D3D6936-A290-2C34-DC5C-FFBEA79D88B0}"/>
              </a:ext>
            </a:extLst>
          </p:cNvPr>
          <p:cNvSpPr txBox="1"/>
          <p:nvPr/>
        </p:nvSpPr>
        <p:spPr>
          <a:xfrm>
            <a:off x="4177036" y="5318113"/>
            <a:ext cx="514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https://modelflows.github.io/modelflowsapp/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676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BA11DA-226D-30B3-773B-198DAA5043D8}"/>
              </a:ext>
            </a:extLst>
          </p:cNvPr>
          <p:cNvSpPr txBox="1">
            <a:spLocks/>
          </p:cNvSpPr>
          <p:nvPr/>
        </p:nvSpPr>
        <p:spPr>
          <a:xfrm>
            <a:off x="2120197" y="-2438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err="1"/>
              <a:t>ModelFLOWs</a:t>
            </a:r>
            <a:r>
              <a:rPr lang="en-GB" sz="4000" dirty="0"/>
              <a:t> App – Reconstruction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3E508000-5A58-0844-F884-6AAA42E583C9}"/>
              </a:ext>
            </a:extLst>
          </p:cNvPr>
          <p:cNvSpPr txBox="1"/>
          <p:nvPr/>
        </p:nvSpPr>
        <p:spPr>
          <a:xfrm>
            <a:off x="3036173" y="1213738"/>
            <a:ext cx="6699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b="1" dirty="0"/>
              <a:t>Data </a:t>
            </a:r>
            <a:r>
              <a:rPr lang="es-ES" sz="2800" b="1" dirty="0" err="1"/>
              <a:t>repairing</a:t>
            </a:r>
            <a:r>
              <a:rPr lang="es-ES" sz="2800" b="1" dirty="0"/>
              <a:t> &amp; </a:t>
            </a:r>
            <a:r>
              <a:rPr lang="es-ES" sz="2800" b="1" dirty="0" err="1"/>
              <a:t>enhacement</a:t>
            </a:r>
            <a:r>
              <a:rPr lang="es-ES" sz="2800" b="1" dirty="0"/>
              <a:t> </a:t>
            </a:r>
            <a:r>
              <a:rPr lang="es-ES" sz="2800" b="1" dirty="0" err="1"/>
              <a:t>of</a:t>
            </a:r>
            <a:r>
              <a:rPr lang="es-ES" sz="2800" b="1" dirty="0"/>
              <a:t> </a:t>
            </a:r>
            <a:r>
              <a:rPr lang="es-ES" sz="2800" b="1" dirty="0" err="1"/>
              <a:t>resolution</a:t>
            </a:r>
            <a:endParaRPr lang="es-ES" sz="2800" b="1" dirty="0"/>
          </a:p>
        </p:txBody>
      </p:sp>
      <p:sp>
        <p:nvSpPr>
          <p:cNvPr id="10" name="CuadroTexto 11">
            <a:extLst>
              <a:ext uri="{FF2B5EF4-FFF2-40B4-BE49-F238E27FC236}">
                <a16:creationId xmlns:a16="http://schemas.microsoft.com/office/drawing/2014/main" id="{4F176012-F2CD-4950-EF73-7BC795E5082F}"/>
              </a:ext>
            </a:extLst>
          </p:cNvPr>
          <p:cNvSpPr txBox="1"/>
          <p:nvPr/>
        </p:nvSpPr>
        <p:spPr>
          <a:xfrm>
            <a:off x="5436472" y="5120527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>
                <a:latin typeface="Avenir Next LT Pro Light" panose="020B0304020202020204" pitchFamily="34" charset="0"/>
              </a:rPr>
              <a:t>RRMSE: 2%</a:t>
            </a:r>
            <a:endParaRPr lang="en-US" sz="2000" dirty="0">
              <a:latin typeface="Avenir Next LT Pro Light" panose="020B0304020202020204" pitchFamily="34" charset="0"/>
            </a:endParaRPr>
          </a:p>
        </p:txBody>
      </p:sp>
      <p:pic>
        <p:nvPicPr>
          <p:cNvPr id="11" name="newfile">
            <a:hlinkClick r:id="" action="ppaction://media"/>
            <a:extLst>
              <a:ext uri="{FF2B5EF4-FFF2-40B4-BE49-F238E27FC236}">
                <a16:creationId xmlns:a16="http://schemas.microsoft.com/office/drawing/2014/main" id="{680F0741-0A90-58A3-8FBB-CB556C5208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1873" r="9565" b="14027"/>
          <a:stretch/>
        </p:blipFill>
        <p:spPr>
          <a:xfrm>
            <a:off x="2593709" y="1896256"/>
            <a:ext cx="6647242" cy="290967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F80C63D-2107-11C6-A0D7-0F3EA3B853CB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03D6304-2FCE-59B4-819B-A6D66FC4C703}"/>
              </a:ext>
            </a:extLst>
          </p:cNvPr>
          <p:cNvSpPr txBox="1"/>
          <p:nvPr/>
        </p:nvSpPr>
        <p:spPr>
          <a:xfrm>
            <a:off x="380554" y="6233266"/>
            <a:ext cx="37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pic>
        <p:nvPicPr>
          <p:cNvPr id="8" name="Imagen 7" descr="Logotipo, Icono&#10;&#10;Descripción generada automáticamente">
            <a:extLst>
              <a:ext uri="{FF2B5EF4-FFF2-40B4-BE49-F238E27FC236}">
                <a16:creationId xmlns:a16="http://schemas.microsoft.com/office/drawing/2014/main" id="{FD2BF485-FA4D-5723-3424-5181C8A2BB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1967504A-7C61-238D-5BDA-C96985ABA59A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 descr="Logotipo, Icono&#10;&#10;Descripción generada automáticamente">
            <a:extLst>
              <a:ext uri="{FF2B5EF4-FFF2-40B4-BE49-F238E27FC236}">
                <a16:creationId xmlns:a16="http://schemas.microsoft.com/office/drawing/2014/main" id="{2C089BE0-FE48-DC7F-3F9C-193459D5F7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15167D3-BFB1-3413-DC7A-29F16D788F45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 descr="Logotipo, Icono&#10;&#10;Descripción generada automáticamente">
            <a:extLst>
              <a:ext uri="{FF2B5EF4-FFF2-40B4-BE49-F238E27FC236}">
                <a16:creationId xmlns:a16="http://schemas.microsoft.com/office/drawing/2014/main" id="{0B7F74F8-8895-6D8A-6280-A6D670C51E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A9CEEB6A-F739-3A31-57EC-8D90668535DE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EB55FAA2-D9F9-3CD9-84BF-AF4E27337D6C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n 16" descr="Logotipo, Icono&#10;&#10;Descripción generada automáticamente">
            <a:extLst>
              <a:ext uri="{FF2B5EF4-FFF2-40B4-BE49-F238E27FC236}">
                <a16:creationId xmlns:a16="http://schemas.microsoft.com/office/drawing/2014/main" id="{64527B13-CFE7-C9C2-FE6F-BB19CFBED3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F6555725-5E81-08A7-0DDE-41D3486F8005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66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BA11DA-226D-30B3-773B-198DAA5043D8}"/>
              </a:ext>
            </a:extLst>
          </p:cNvPr>
          <p:cNvSpPr txBox="1">
            <a:spLocks/>
          </p:cNvSpPr>
          <p:nvPr/>
        </p:nvSpPr>
        <p:spPr>
          <a:xfrm>
            <a:off x="2120197" y="-2438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err="1"/>
              <a:t>ModelFLOWs</a:t>
            </a:r>
            <a:r>
              <a:rPr lang="en-GB" sz="4000" dirty="0"/>
              <a:t> App – Reconstruction</a:t>
            </a: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3E508000-5A58-0844-F884-6AAA42E583C9}"/>
              </a:ext>
            </a:extLst>
          </p:cNvPr>
          <p:cNvSpPr txBox="1"/>
          <p:nvPr/>
        </p:nvSpPr>
        <p:spPr>
          <a:xfrm>
            <a:off x="4233837" y="1003713"/>
            <a:ext cx="4164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b="1" dirty="0" err="1"/>
              <a:t>From</a:t>
            </a:r>
            <a:r>
              <a:rPr lang="es-ES" sz="2800" b="1" dirty="0"/>
              <a:t> </a:t>
            </a:r>
            <a:r>
              <a:rPr lang="es-ES" sz="2800" b="1" dirty="0" err="1"/>
              <a:t>sensors</a:t>
            </a:r>
            <a:r>
              <a:rPr lang="es-ES" sz="2800" b="1" dirty="0"/>
              <a:t> </a:t>
            </a:r>
            <a:r>
              <a:rPr lang="es-ES" sz="2800" b="1" dirty="0" err="1"/>
              <a:t>to</a:t>
            </a:r>
            <a:r>
              <a:rPr lang="es-ES" sz="2800" b="1" dirty="0"/>
              <a:t> 3D </a:t>
            </a:r>
            <a:r>
              <a:rPr lang="es-ES" sz="2800" b="1" dirty="0" err="1"/>
              <a:t>fields</a:t>
            </a:r>
            <a:endParaRPr lang="es-ES" sz="2800" b="1" dirty="0"/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9380E0AF-8861-92F6-71AF-3B885FCBBE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9" t="4250" r="11104"/>
          <a:stretch/>
        </p:blipFill>
        <p:spPr>
          <a:xfrm>
            <a:off x="6028616" y="1631510"/>
            <a:ext cx="2263258" cy="1719748"/>
          </a:xfrm>
          <a:prstGeom prst="rect">
            <a:avLst/>
          </a:prstGeom>
        </p:spPr>
      </p:pic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666F0695-BED4-6B95-54CE-11B2F8AD4D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8" t="4312" r="10260" b="3759"/>
          <a:stretch/>
        </p:blipFill>
        <p:spPr>
          <a:xfrm>
            <a:off x="638437" y="1631510"/>
            <a:ext cx="2242884" cy="1621288"/>
          </a:xfrm>
          <a:prstGeom prst="rect">
            <a:avLst/>
          </a:prstGeom>
        </p:spPr>
      </p:pic>
      <p:pic>
        <p:nvPicPr>
          <p:cNvPr id="8" name="Imagen 7" descr="Gráfico&#10;&#10;Descripción generada automáticamente">
            <a:extLst>
              <a:ext uri="{FF2B5EF4-FFF2-40B4-BE49-F238E27FC236}">
                <a16:creationId xmlns:a16="http://schemas.microsoft.com/office/drawing/2014/main" id="{3466F5ED-D26D-6E38-BDAE-D39695856B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8" t="4312" r="10260" b="3759"/>
          <a:stretch/>
        </p:blipFill>
        <p:spPr>
          <a:xfrm>
            <a:off x="9316031" y="1617758"/>
            <a:ext cx="2242884" cy="162128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62CFD2C0-5A83-C473-9C31-2FBBA52C67ED}"/>
              </a:ext>
            </a:extLst>
          </p:cNvPr>
          <p:cNvSpPr txBox="1"/>
          <p:nvPr/>
        </p:nvSpPr>
        <p:spPr>
          <a:xfrm flipH="1">
            <a:off x="1188191" y="3340398"/>
            <a:ext cx="1693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Original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A520C82-7E57-C44B-AB76-E9E54FC123E8}"/>
              </a:ext>
            </a:extLst>
          </p:cNvPr>
          <p:cNvSpPr txBox="1"/>
          <p:nvPr/>
        </p:nvSpPr>
        <p:spPr>
          <a:xfrm flipH="1">
            <a:off x="9667873" y="3252798"/>
            <a:ext cx="1693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Reconstruction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0C71454-3A7A-C3CB-1512-AA94223802C7}"/>
              </a:ext>
            </a:extLst>
          </p:cNvPr>
          <p:cNvSpPr txBox="1"/>
          <p:nvPr/>
        </p:nvSpPr>
        <p:spPr>
          <a:xfrm flipH="1">
            <a:off x="3863911" y="3340829"/>
            <a:ext cx="1075407" cy="368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3CC"/>
                </a:solidFill>
              </a:rPr>
              <a:t>Sensors</a:t>
            </a:r>
          </a:p>
        </p:txBody>
      </p:sp>
      <p:pic>
        <p:nvPicPr>
          <p:cNvPr id="14" name="Imagen 13" descr="Gráfico, Diagrama, Gráfico de burbujas&#10;&#10;Descripción generada automáticamente">
            <a:extLst>
              <a:ext uri="{FF2B5EF4-FFF2-40B4-BE49-F238E27FC236}">
                <a16:creationId xmlns:a16="http://schemas.microsoft.com/office/drawing/2014/main" id="{60A86DD9-644C-8E57-F8C9-81C72DEE2A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03" t="5321" r="22744" b="4905"/>
          <a:stretch/>
        </p:blipFill>
        <p:spPr>
          <a:xfrm>
            <a:off x="3267967" y="1656304"/>
            <a:ext cx="1938047" cy="1596494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A35D2307-DC51-25A8-4C50-D7FDD45649CB}"/>
              </a:ext>
            </a:extLst>
          </p:cNvPr>
          <p:cNvSpPr txBox="1"/>
          <p:nvPr/>
        </p:nvSpPr>
        <p:spPr>
          <a:xfrm flipH="1">
            <a:off x="6444121" y="3263658"/>
            <a:ext cx="1794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3CC"/>
                </a:solidFill>
              </a:rPr>
              <a:t>Input database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E25B0E4-94AE-0330-9FD1-7CA9C66B07A9}"/>
              </a:ext>
            </a:extLst>
          </p:cNvPr>
          <p:cNvSpPr/>
          <p:nvPr/>
        </p:nvSpPr>
        <p:spPr>
          <a:xfrm>
            <a:off x="7832691" y="3902883"/>
            <a:ext cx="2093158" cy="503820"/>
          </a:xfrm>
          <a:prstGeom prst="rect">
            <a:avLst/>
          </a:prstGeom>
          <a:noFill/>
          <a:ln w="38100"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3AEA38F2-2295-C9A0-A44E-7A80C9E0A5A8}"/>
              </a:ext>
            </a:extLst>
          </p:cNvPr>
          <p:cNvCxnSpPr>
            <a:cxnSpLocks/>
          </p:cNvCxnSpPr>
          <p:nvPr/>
        </p:nvCxnSpPr>
        <p:spPr>
          <a:xfrm>
            <a:off x="8117674" y="3437464"/>
            <a:ext cx="689138" cy="293138"/>
          </a:xfrm>
          <a:prstGeom prst="straightConnector1">
            <a:avLst/>
          </a:prstGeom>
          <a:ln w="3810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710FF65A-B9DF-1EF8-45D6-09935CCEF31D}"/>
              </a:ext>
            </a:extLst>
          </p:cNvPr>
          <p:cNvCxnSpPr>
            <a:cxnSpLocks/>
          </p:cNvCxnSpPr>
          <p:nvPr/>
        </p:nvCxnSpPr>
        <p:spPr>
          <a:xfrm flipV="1">
            <a:off x="9038956" y="3502738"/>
            <a:ext cx="530981" cy="227505"/>
          </a:xfrm>
          <a:prstGeom prst="straightConnector1">
            <a:avLst/>
          </a:prstGeom>
          <a:ln w="3810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4BA0413-D98E-9A67-C0EF-F8E90AF3BC5E}"/>
              </a:ext>
            </a:extLst>
          </p:cNvPr>
          <p:cNvSpPr txBox="1"/>
          <p:nvPr/>
        </p:nvSpPr>
        <p:spPr>
          <a:xfrm>
            <a:off x="5206014" y="4009965"/>
            <a:ext cx="2042401" cy="3689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/>
              <a:t>RRMS error &lt; 2% </a:t>
            </a:r>
            <a:endParaRPr lang="es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9B7F781-5D7F-628E-4DE9-D0009EF9F3B8}"/>
              </a:ext>
            </a:extLst>
          </p:cNvPr>
          <p:cNvSpPr txBox="1"/>
          <p:nvPr/>
        </p:nvSpPr>
        <p:spPr>
          <a:xfrm>
            <a:off x="8436504" y="3903242"/>
            <a:ext cx="1133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/>
              <a:t>ROM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CB2B605-E35F-E300-EABA-4B7BFDC00BEB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A6462C5-C3F7-442E-6BBC-A239BA0A07F7}"/>
              </a:ext>
            </a:extLst>
          </p:cNvPr>
          <p:cNvSpPr txBox="1"/>
          <p:nvPr/>
        </p:nvSpPr>
        <p:spPr>
          <a:xfrm>
            <a:off x="380554" y="6233266"/>
            <a:ext cx="37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pic>
        <p:nvPicPr>
          <p:cNvPr id="17" name="Imagen 16" descr="Logotipo, Icono&#10;&#10;Descripción generada automáticamente">
            <a:extLst>
              <a:ext uri="{FF2B5EF4-FFF2-40B4-BE49-F238E27FC236}">
                <a16:creationId xmlns:a16="http://schemas.microsoft.com/office/drawing/2014/main" id="{CF96988C-0F7F-0AA0-F2B6-B6E15235B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49E6DC3F-AAFB-1E57-E375-CFE7068193C2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Imagen 31" descr="Logotipo, Icono&#10;&#10;Descripción generada automáticamente">
            <a:extLst>
              <a:ext uri="{FF2B5EF4-FFF2-40B4-BE49-F238E27FC236}">
                <a16:creationId xmlns:a16="http://schemas.microsoft.com/office/drawing/2014/main" id="{4F6FE530-746E-0739-3017-B68AE16624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35509325-8DF8-729A-6610-9004B03161AC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Imagen 33" descr="Logotipo, Icono&#10;&#10;Descripción generada automáticamente">
            <a:extLst>
              <a:ext uri="{FF2B5EF4-FFF2-40B4-BE49-F238E27FC236}">
                <a16:creationId xmlns:a16="http://schemas.microsoft.com/office/drawing/2014/main" id="{701D3A8A-330A-26F9-2BE2-6EF47E9620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35" name="Rectángulo 34">
            <a:extLst>
              <a:ext uri="{FF2B5EF4-FFF2-40B4-BE49-F238E27FC236}">
                <a16:creationId xmlns:a16="http://schemas.microsoft.com/office/drawing/2014/main" id="{1AB86FC9-50E8-90A0-7065-8F439AE902EC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10A5B2B-1EC3-A23D-B602-B588A29140C2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Imagen 36" descr="Logotipo, Icono&#10;&#10;Descripción generada automáticamente">
            <a:extLst>
              <a:ext uri="{FF2B5EF4-FFF2-40B4-BE49-F238E27FC236}">
                <a16:creationId xmlns:a16="http://schemas.microsoft.com/office/drawing/2014/main" id="{04972C2D-50A8-8C8D-713A-C54317C32D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D2D00E43-D343-83A5-E3A1-45FAD9EAE27D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0592713D-D6FA-4488-DA40-8F86997982C2}"/>
              </a:ext>
            </a:extLst>
          </p:cNvPr>
          <p:cNvSpPr txBox="1"/>
          <p:nvPr/>
        </p:nvSpPr>
        <p:spPr>
          <a:xfrm>
            <a:off x="4057871" y="5194691"/>
            <a:ext cx="17628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_tradnl" sz="1600" dirty="0" err="1"/>
              <a:t>Sensors</a:t>
            </a:r>
            <a:r>
              <a:rPr lang="es-ES_tradnl" sz="1600" dirty="0"/>
              <a:t> in </a:t>
            </a:r>
            <a:r>
              <a:rPr lang="es-ES_tradnl" sz="1600" dirty="0" err="1"/>
              <a:t>cities</a:t>
            </a:r>
            <a:endParaRPr lang="es-ES_tradnl" sz="1600" dirty="0"/>
          </a:p>
          <a:p>
            <a:pPr algn="ctr"/>
            <a:r>
              <a:rPr lang="es-ES_tradnl" sz="1600" dirty="0"/>
              <a:t> 3D </a:t>
            </a:r>
            <a:r>
              <a:rPr lang="es-ES_tradnl" sz="1600" dirty="0" err="1"/>
              <a:t>pollution</a:t>
            </a:r>
            <a:r>
              <a:rPr lang="es-ES_tradnl" sz="1600" dirty="0"/>
              <a:t> </a:t>
            </a:r>
            <a:r>
              <a:rPr lang="es-ES_tradnl" sz="1600" dirty="0" err="1"/>
              <a:t>maps</a:t>
            </a:r>
            <a:endParaRPr lang="es-ES" sz="1600" dirty="0"/>
          </a:p>
        </p:txBody>
      </p:sp>
      <p:pic>
        <p:nvPicPr>
          <p:cNvPr id="40" name="Imagen 39" descr="Diagrama&#10;&#10;Descripción generada automáticamente">
            <a:extLst>
              <a:ext uri="{FF2B5EF4-FFF2-40B4-BE49-F238E27FC236}">
                <a16:creationId xmlns:a16="http://schemas.microsoft.com/office/drawing/2014/main" id="{4DAD3523-394F-BE9B-97D2-840AC6F7BC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861" y="3977178"/>
            <a:ext cx="2573119" cy="1928055"/>
          </a:xfrm>
          <a:prstGeom prst="rect">
            <a:avLst/>
          </a:prstGeom>
        </p:spPr>
      </p:pic>
      <p:sp>
        <p:nvSpPr>
          <p:cNvPr id="41" name="Elipse 40">
            <a:extLst>
              <a:ext uri="{FF2B5EF4-FFF2-40B4-BE49-F238E27FC236}">
                <a16:creationId xmlns:a16="http://schemas.microsoft.com/office/drawing/2014/main" id="{123D50F8-EB1A-EB12-53A2-2AF244A10DFB}"/>
              </a:ext>
            </a:extLst>
          </p:cNvPr>
          <p:cNvSpPr/>
          <p:nvPr/>
        </p:nvSpPr>
        <p:spPr>
          <a:xfrm>
            <a:off x="3879081" y="4640390"/>
            <a:ext cx="59635" cy="7827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 dirty="0"/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326D72C0-666A-744D-D8FB-D072DCE64F1F}"/>
              </a:ext>
            </a:extLst>
          </p:cNvPr>
          <p:cNvSpPr/>
          <p:nvPr/>
        </p:nvSpPr>
        <p:spPr>
          <a:xfrm>
            <a:off x="2696324" y="5447944"/>
            <a:ext cx="59635" cy="7827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 dirty="0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35E2D63E-4B36-5D22-7A95-6546F6B4CA80}"/>
              </a:ext>
            </a:extLst>
          </p:cNvPr>
          <p:cNvSpPr/>
          <p:nvPr/>
        </p:nvSpPr>
        <p:spPr>
          <a:xfrm>
            <a:off x="3054509" y="5312523"/>
            <a:ext cx="59635" cy="7827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 dirty="0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EAF2CFCF-9C8C-490F-3A9C-734F9DBE55C3}"/>
              </a:ext>
            </a:extLst>
          </p:cNvPr>
          <p:cNvSpPr/>
          <p:nvPr/>
        </p:nvSpPr>
        <p:spPr>
          <a:xfrm>
            <a:off x="1834105" y="4932352"/>
            <a:ext cx="59635" cy="7827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 dirty="0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55BEE79A-CD39-2640-F2D0-D20501C2C73B}"/>
              </a:ext>
            </a:extLst>
          </p:cNvPr>
          <p:cNvSpPr/>
          <p:nvPr/>
        </p:nvSpPr>
        <p:spPr>
          <a:xfrm>
            <a:off x="2278868" y="5273387"/>
            <a:ext cx="59635" cy="7827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 dirty="0"/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7D5A8B69-DC14-C721-9EB7-7D544A41AE5A}"/>
              </a:ext>
            </a:extLst>
          </p:cNvPr>
          <p:cNvSpPr/>
          <p:nvPr/>
        </p:nvSpPr>
        <p:spPr>
          <a:xfrm>
            <a:off x="3084326" y="4317369"/>
            <a:ext cx="59635" cy="7827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 dirty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E4BDE0D1-3320-393A-14E6-808730299B97}"/>
              </a:ext>
            </a:extLst>
          </p:cNvPr>
          <p:cNvSpPr/>
          <p:nvPr/>
        </p:nvSpPr>
        <p:spPr>
          <a:xfrm>
            <a:off x="3849263" y="5129472"/>
            <a:ext cx="59635" cy="7827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 dirty="0"/>
          </a:p>
        </p:txBody>
      </p:sp>
      <p:pic>
        <p:nvPicPr>
          <p:cNvPr id="48" name="Imagen1">
            <a:extLst>
              <a:ext uri="{FF2B5EF4-FFF2-40B4-BE49-F238E27FC236}">
                <a16:creationId xmlns:a16="http://schemas.microsoft.com/office/drawing/2014/main" id="{A58DAABB-D68B-AF8F-E7F6-E02A9DA60C1B}"/>
              </a:ext>
            </a:extLst>
          </p:cNvPr>
          <p:cNvPicPr/>
          <p:nvPr/>
        </p:nvPicPr>
        <p:blipFill>
          <a:blip r:embed="rId7">
            <a:lum/>
            <a:alphaModFix/>
          </a:blip>
          <a:srcRect l="9934" t="22242" r="10350" b="25364"/>
          <a:stretch>
            <a:fillRect/>
          </a:stretch>
        </p:blipFill>
        <p:spPr>
          <a:xfrm>
            <a:off x="5813060" y="4980946"/>
            <a:ext cx="946363" cy="71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0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9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D514A4B9-AFCC-7516-536B-EA91259E1929}"/>
              </a:ext>
            </a:extLst>
          </p:cNvPr>
          <p:cNvSpPr/>
          <p:nvPr/>
        </p:nvSpPr>
        <p:spPr>
          <a:xfrm>
            <a:off x="2120197" y="3597754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E360B0CF-3633-278E-D099-ECF3270CDC2D}"/>
              </a:ext>
            </a:extLst>
          </p:cNvPr>
          <p:cNvSpPr/>
          <p:nvPr/>
        </p:nvSpPr>
        <p:spPr>
          <a:xfrm>
            <a:off x="3991095" y="3589858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solidFill>
              <a:srgbClr val="966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7CA56548-7B93-399C-9BA5-452CEBFAB9E7}"/>
              </a:ext>
            </a:extLst>
          </p:cNvPr>
          <p:cNvSpPr/>
          <p:nvPr/>
        </p:nvSpPr>
        <p:spPr>
          <a:xfrm>
            <a:off x="275754" y="3588566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711529A-4CB2-9248-8984-5A889C3F19B2}"/>
              </a:ext>
            </a:extLst>
          </p:cNvPr>
          <p:cNvSpPr/>
          <p:nvPr/>
        </p:nvSpPr>
        <p:spPr>
          <a:xfrm>
            <a:off x="275755" y="2623653"/>
            <a:ext cx="5386997" cy="871014"/>
          </a:xfrm>
          <a:prstGeom prst="roundRect">
            <a:avLst/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grpSp>
        <p:nvGrpSpPr>
          <p:cNvPr id="67" name="Grupo 66">
            <a:extLst>
              <a:ext uri="{FF2B5EF4-FFF2-40B4-BE49-F238E27FC236}">
                <a16:creationId xmlns:a16="http://schemas.microsoft.com/office/drawing/2014/main" id="{58604EF6-296C-BCE7-8B16-D9C5019F0F07}"/>
              </a:ext>
            </a:extLst>
          </p:cNvPr>
          <p:cNvGrpSpPr/>
          <p:nvPr/>
        </p:nvGrpSpPr>
        <p:grpSpPr>
          <a:xfrm>
            <a:off x="4608997" y="1346098"/>
            <a:ext cx="2892880" cy="1022915"/>
            <a:chOff x="4656000" y="375920"/>
            <a:chExt cx="2892880" cy="1022915"/>
          </a:xfrm>
        </p:grpSpPr>
        <p:sp>
          <p:nvSpPr>
            <p:cNvPr id="66" name="Rectángulo: esquinas diagonales cortadas 65">
              <a:extLst>
                <a:ext uri="{FF2B5EF4-FFF2-40B4-BE49-F238E27FC236}">
                  <a16:creationId xmlns:a16="http://schemas.microsoft.com/office/drawing/2014/main" id="{D0F957A5-F036-8328-3672-87D2CB7CA03C}"/>
                </a:ext>
              </a:extLst>
            </p:cNvPr>
            <p:cNvSpPr/>
            <p:nvPr/>
          </p:nvSpPr>
          <p:spPr>
            <a:xfrm>
              <a:off x="4656000" y="375920"/>
              <a:ext cx="2892880" cy="978356"/>
            </a:xfrm>
            <a:prstGeom prst="snip2DiagRect">
              <a:avLst/>
            </a:prstGeom>
            <a:solidFill>
              <a:srgbClr val="0922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B64364F6-78E6-4AB1-BAB9-462752AB4A88}"/>
                </a:ext>
              </a:extLst>
            </p:cNvPr>
            <p:cNvSpPr txBox="1"/>
            <p:nvPr/>
          </p:nvSpPr>
          <p:spPr>
            <a:xfrm>
              <a:off x="4930625" y="411331"/>
              <a:ext cx="2343629" cy="987504"/>
            </a:xfrm>
            <a:prstGeom prst="roundRect">
              <a:avLst/>
            </a:prstGeom>
            <a:noFill/>
            <a:ln>
              <a:noFill/>
            </a:ln>
            <a:effectLst>
              <a:softEdge rad="3175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b="1" dirty="0">
                  <a:solidFill>
                    <a:schemeClr val="bg1"/>
                  </a:solidFill>
                </a:rPr>
                <a:t>ModelFLOWs</a:t>
              </a:r>
            </a:p>
            <a:p>
              <a:pPr algn="ctr"/>
              <a:r>
                <a:rPr lang="es-ES" sz="2800" b="1" dirty="0">
                  <a:solidFill>
                    <a:schemeClr val="bg1"/>
                  </a:solidFill>
                </a:rPr>
                <a:t>APP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B04F34C-E996-BE69-B522-12C1AE8C6644}"/>
              </a:ext>
            </a:extLst>
          </p:cNvPr>
          <p:cNvSpPr txBox="1"/>
          <p:nvPr/>
        </p:nvSpPr>
        <p:spPr>
          <a:xfrm>
            <a:off x="1252209" y="2877954"/>
            <a:ext cx="340852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92240"/>
                </a:solidFill>
              </a:rPr>
              <a:t>MODAL DECOMPOSITION</a:t>
            </a:r>
            <a:endParaRPr lang="en-US" b="1" dirty="0">
              <a:solidFill>
                <a:srgbClr val="09224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327A9D0-5246-522D-EAEA-1FD236F40CA6}"/>
              </a:ext>
            </a:extLst>
          </p:cNvPr>
          <p:cNvSpPr txBox="1"/>
          <p:nvPr/>
        </p:nvSpPr>
        <p:spPr>
          <a:xfrm>
            <a:off x="7997822" y="2863282"/>
            <a:ext cx="226183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92240"/>
                </a:solidFill>
              </a:rPr>
              <a:t>DEEP LEARNING</a:t>
            </a:r>
            <a:endParaRPr lang="en-US" b="1" dirty="0">
              <a:solidFill>
                <a:srgbClr val="09224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7C8C595-1714-ED95-9BEA-3B140B5B8240}"/>
              </a:ext>
            </a:extLst>
          </p:cNvPr>
          <p:cNvSpPr txBox="1"/>
          <p:nvPr/>
        </p:nvSpPr>
        <p:spPr>
          <a:xfrm>
            <a:off x="203778" y="3678073"/>
            <a:ext cx="1815610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Pattern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detection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3772AD4-E6C2-226D-FA5B-75F530601E00}"/>
              </a:ext>
            </a:extLst>
          </p:cNvPr>
          <p:cNvSpPr txBox="1"/>
          <p:nvPr/>
        </p:nvSpPr>
        <p:spPr>
          <a:xfrm>
            <a:off x="2220685" y="3678073"/>
            <a:ext cx="1497144" cy="374571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Reconstruction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19F356B-9194-5030-FEFB-282E537AC9A0}"/>
              </a:ext>
            </a:extLst>
          </p:cNvPr>
          <p:cNvSpPr txBox="1"/>
          <p:nvPr/>
        </p:nvSpPr>
        <p:spPr>
          <a:xfrm>
            <a:off x="3991095" y="3678073"/>
            <a:ext cx="1671657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Prediction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2DB8095-39F6-8D0B-0F7C-88818D0328D3}"/>
              </a:ext>
            </a:extLst>
          </p:cNvPr>
          <p:cNvSpPr txBox="1"/>
          <p:nvPr/>
        </p:nvSpPr>
        <p:spPr>
          <a:xfrm>
            <a:off x="275755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HOSVD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AF7CBED-6A20-DB4E-A8B2-CDF0E09C014F}"/>
              </a:ext>
            </a:extLst>
          </p:cNvPr>
          <p:cNvSpPr txBox="1"/>
          <p:nvPr/>
        </p:nvSpPr>
        <p:spPr>
          <a:xfrm>
            <a:off x="2120197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Data </a:t>
            </a:r>
            <a:r>
              <a:rPr lang="es-ES" sz="1600" b="1" dirty="0" err="1">
                <a:solidFill>
                  <a:srgbClr val="966835"/>
                </a:solidFill>
              </a:rPr>
              <a:t>Repairing</a:t>
            </a:r>
            <a:endParaRPr lang="es-ES" dirty="0" err="1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1A1FFEB-7B6C-A76B-AE3F-BDBF9597E8BB}"/>
              </a:ext>
            </a:extLst>
          </p:cNvPr>
          <p:cNvSpPr txBox="1"/>
          <p:nvPr/>
        </p:nvSpPr>
        <p:spPr>
          <a:xfrm>
            <a:off x="276997" y="488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  <a:effectLst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HODMD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BFD043EF-19BD-DB02-FBF9-C602358E8DC3}"/>
              </a:ext>
            </a:extLst>
          </p:cNvPr>
          <p:cNvSpPr txBox="1"/>
          <p:nvPr/>
        </p:nvSpPr>
        <p:spPr>
          <a:xfrm>
            <a:off x="3991095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HODMD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E21CC282-A633-5A47-A51B-81144201FD30}"/>
              </a:ext>
            </a:extLst>
          </p:cNvPr>
          <p:cNvSpPr txBox="1"/>
          <p:nvPr/>
        </p:nvSpPr>
        <p:spPr>
          <a:xfrm>
            <a:off x="6435243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Autoencoders</a:t>
            </a:r>
            <a:endParaRPr lang="en-US" sz="1600" b="1" dirty="0" err="1">
              <a:solidFill>
                <a:srgbClr val="966835"/>
              </a:solidFill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E068158E-2698-E0A7-E0A2-D4E23A30CDCC}"/>
              </a:ext>
            </a:extLst>
          </p:cNvPr>
          <p:cNvSpPr txBox="1"/>
          <p:nvPr/>
        </p:nvSpPr>
        <p:spPr>
          <a:xfrm>
            <a:off x="8292910" y="434506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Superresolution</a:t>
            </a:r>
            <a:endParaRPr lang="en-US" sz="1600" b="1" dirty="0" err="1">
              <a:solidFill>
                <a:srgbClr val="966835"/>
              </a:solidFill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3336810-E6C3-0787-75C4-8579DC83E016}"/>
              </a:ext>
            </a:extLst>
          </p:cNvPr>
          <p:cNvSpPr txBox="1"/>
          <p:nvPr/>
        </p:nvSpPr>
        <p:spPr>
          <a:xfrm>
            <a:off x="10150579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Full DL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5962F0C-3CA3-6CF4-07BD-6F6D2FCE0FBB}"/>
              </a:ext>
            </a:extLst>
          </p:cNvPr>
          <p:cNvSpPr txBox="1"/>
          <p:nvPr/>
        </p:nvSpPr>
        <p:spPr>
          <a:xfrm>
            <a:off x="10150577" y="488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Hybrid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53" name="Flecha: doblada hacia arriba 52">
            <a:extLst>
              <a:ext uri="{FF2B5EF4-FFF2-40B4-BE49-F238E27FC236}">
                <a16:creationId xmlns:a16="http://schemas.microsoft.com/office/drawing/2014/main" id="{5FD870C0-6B7E-DA59-DD99-01FF89B01768}"/>
              </a:ext>
            </a:extLst>
          </p:cNvPr>
          <p:cNvSpPr/>
          <p:nvPr/>
        </p:nvSpPr>
        <p:spPr>
          <a:xfrm rot="10800000">
            <a:off x="2781540" y="1742232"/>
            <a:ext cx="1622822" cy="787522"/>
          </a:xfrm>
          <a:prstGeom prst="bentUpArrow">
            <a:avLst>
              <a:gd name="adj1" fmla="val 18200"/>
              <a:gd name="adj2" fmla="val 20283"/>
              <a:gd name="adj3" fmla="val 33870"/>
            </a:avLst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85E6FD53-6625-A189-A8EB-254617B4771A}"/>
              </a:ext>
            </a:extLst>
          </p:cNvPr>
          <p:cNvSpPr/>
          <p:nvPr/>
        </p:nvSpPr>
        <p:spPr>
          <a:xfrm>
            <a:off x="6435243" y="2623653"/>
            <a:ext cx="5386997" cy="871014"/>
          </a:xfrm>
          <a:prstGeom prst="roundRect">
            <a:avLst/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0E011B4B-6414-E8BF-5F8A-A7403FDB1E48}"/>
              </a:ext>
            </a:extLst>
          </p:cNvPr>
          <p:cNvSpPr/>
          <p:nvPr/>
        </p:nvSpPr>
        <p:spPr>
          <a:xfrm>
            <a:off x="8280120" y="3594014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AF76C1B9-2929-A5C4-8F4E-62C59E43EC19}"/>
              </a:ext>
            </a:extLst>
          </p:cNvPr>
          <p:cNvSpPr/>
          <p:nvPr/>
        </p:nvSpPr>
        <p:spPr>
          <a:xfrm>
            <a:off x="10150575" y="3595306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34AF35B0-41AC-DDE3-8F45-5C4D12FFB215}"/>
              </a:ext>
            </a:extLst>
          </p:cNvPr>
          <p:cNvSpPr/>
          <p:nvPr/>
        </p:nvSpPr>
        <p:spPr>
          <a:xfrm>
            <a:off x="6435234" y="3594014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5685307-F12C-3E69-3DCB-22DD1C58838B}"/>
              </a:ext>
            </a:extLst>
          </p:cNvPr>
          <p:cNvSpPr txBox="1"/>
          <p:nvPr/>
        </p:nvSpPr>
        <p:spPr>
          <a:xfrm>
            <a:off x="6399872" y="3683521"/>
            <a:ext cx="1746130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Pattern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detection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EE807A31-7879-19AD-D471-AD31D4B3ACE5}"/>
              </a:ext>
            </a:extLst>
          </p:cNvPr>
          <p:cNvSpPr txBox="1"/>
          <p:nvPr/>
        </p:nvSpPr>
        <p:spPr>
          <a:xfrm>
            <a:off x="8380165" y="3683521"/>
            <a:ext cx="1497144" cy="374571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Reconstruction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6C5DF9A3-EBB2-D533-0181-474897D154F9}"/>
              </a:ext>
            </a:extLst>
          </p:cNvPr>
          <p:cNvSpPr txBox="1"/>
          <p:nvPr/>
        </p:nvSpPr>
        <p:spPr>
          <a:xfrm>
            <a:off x="10150575" y="3683521"/>
            <a:ext cx="1671657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Prediction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5" name="Flecha: doblada hacia arriba 64">
            <a:extLst>
              <a:ext uri="{FF2B5EF4-FFF2-40B4-BE49-F238E27FC236}">
                <a16:creationId xmlns:a16="http://schemas.microsoft.com/office/drawing/2014/main" id="{6EB1503A-AEB0-2A1D-7CC3-7439CFA5F4FD}"/>
              </a:ext>
            </a:extLst>
          </p:cNvPr>
          <p:cNvSpPr/>
          <p:nvPr/>
        </p:nvSpPr>
        <p:spPr>
          <a:xfrm rot="10800000" flipH="1">
            <a:off x="7699408" y="1743058"/>
            <a:ext cx="1623600" cy="787522"/>
          </a:xfrm>
          <a:prstGeom prst="bentUpArrow">
            <a:avLst>
              <a:gd name="adj1" fmla="val 18200"/>
              <a:gd name="adj2" fmla="val 20283"/>
              <a:gd name="adj3" fmla="val 33870"/>
            </a:avLst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E34A349-1969-F2C0-C423-6CB1B003B968}"/>
              </a:ext>
            </a:extLst>
          </p:cNvPr>
          <p:cNvSpPr txBox="1"/>
          <p:nvPr/>
        </p:nvSpPr>
        <p:spPr>
          <a:xfrm>
            <a:off x="2120197" y="4891452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  <a:ea typeface="Calibri"/>
                <a:cs typeface="Calibri"/>
              </a:rPr>
              <a:t>Superresolution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A6509A-7DBA-133A-E37A-8D05242867A5}"/>
              </a:ext>
            </a:extLst>
          </p:cNvPr>
          <p:cNvSpPr txBox="1">
            <a:spLocks/>
          </p:cNvSpPr>
          <p:nvPr/>
        </p:nvSpPr>
        <p:spPr>
          <a:xfrm>
            <a:off x="2120197" y="-2438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Open Source Software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843A185B-E2E1-0246-569C-D5EAA9A41542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8FB887B-D01F-BECE-168B-CE390A2915CD}"/>
              </a:ext>
            </a:extLst>
          </p:cNvPr>
          <p:cNvSpPr txBox="1"/>
          <p:nvPr/>
        </p:nvSpPr>
        <p:spPr>
          <a:xfrm>
            <a:off x="380554" y="6233266"/>
            <a:ext cx="37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pic>
        <p:nvPicPr>
          <p:cNvPr id="8" name="Imagen 7" descr="Logotipo, Icono&#10;&#10;Descripción generada automáticamente">
            <a:extLst>
              <a:ext uri="{FF2B5EF4-FFF2-40B4-BE49-F238E27FC236}">
                <a16:creationId xmlns:a16="http://schemas.microsoft.com/office/drawing/2014/main" id="{BCDF88D1-616D-BEF7-EF8E-A5A205D085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E93BD26-A3A5-71A4-2D6C-F970AF14456C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 descr="Logotipo, Icono&#10;&#10;Descripción generada automáticamente">
            <a:extLst>
              <a:ext uri="{FF2B5EF4-FFF2-40B4-BE49-F238E27FC236}">
                <a16:creationId xmlns:a16="http://schemas.microsoft.com/office/drawing/2014/main" id="{6C4954FE-98D5-EB93-9F53-3666505BB0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7A8E20F-AFD5-9388-793B-61E8FAA83554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 descr="Logotipo, Icono&#10;&#10;Descripción generada automáticamente">
            <a:extLst>
              <a:ext uri="{FF2B5EF4-FFF2-40B4-BE49-F238E27FC236}">
                <a16:creationId xmlns:a16="http://schemas.microsoft.com/office/drawing/2014/main" id="{DFEF98C1-58E5-9FFD-6DEB-3168EC4345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742939EC-1891-1A1C-4ABB-505118DEE513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B7529AD-B5EB-55F9-5F8B-BA225A1F630B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 descr="Logotipo, Icono&#10;&#10;Descripción generada automáticamente">
            <a:extLst>
              <a:ext uri="{FF2B5EF4-FFF2-40B4-BE49-F238E27FC236}">
                <a16:creationId xmlns:a16="http://schemas.microsoft.com/office/drawing/2014/main" id="{44F909A7-A8B2-A5D2-B8B2-B63CFC7F4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6EF91D2-CFEB-A5C1-3BA1-23D5FC64944F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17D8E28-00B9-231E-1C85-71A5B334ECF6}"/>
              </a:ext>
            </a:extLst>
          </p:cNvPr>
          <p:cNvSpPr txBox="1"/>
          <p:nvPr/>
        </p:nvSpPr>
        <p:spPr>
          <a:xfrm>
            <a:off x="4177036" y="5318113"/>
            <a:ext cx="514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https://modelflows.github.io/modelflowsapp/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0006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D514A4B9-AFCC-7516-536B-EA91259E1929}"/>
              </a:ext>
            </a:extLst>
          </p:cNvPr>
          <p:cNvSpPr/>
          <p:nvPr/>
        </p:nvSpPr>
        <p:spPr>
          <a:xfrm>
            <a:off x="2120197" y="3597754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E360B0CF-3633-278E-D099-ECF3270CDC2D}"/>
              </a:ext>
            </a:extLst>
          </p:cNvPr>
          <p:cNvSpPr/>
          <p:nvPr/>
        </p:nvSpPr>
        <p:spPr>
          <a:xfrm>
            <a:off x="3991095" y="3589858"/>
            <a:ext cx="1671660" cy="561201"/>
          </a:xfrm>
          <a:prstGeom prst="roundRect">
            <a:avLst/>
          </a:prstGeom>
          <a:solidFill>
            <a:srgbClr val="002060"/>
          </a:solidFill>
          <a:ln w="28575">
            <a:solidFill>
              <a:srgbClr val="966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7CA56548-7B93-399C-9BA5-452CEBFAB9E7}"/>
              </a:ext>
            </a:extLst>
          </p:cNvPr>
          <p:cNvSpPr/>
          <p:nvPr/>
        </p:nvSpPr>
        <p:spPr>
          <a:xfrm>
            <a:off x="275754" y="3588566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711529A-4CB2-9248-8984-5A889C3F19B2}"/>
              </a:ext>
            </a:extLst>
          </p:cNvPr>
          <p:cNvSpPr/>
          <p:nvPr/>
        </p:nvSpPr>
        <p:spPr>
          <a:xfrm>
            <a:off x="275755" y="2623653"/>
            <a:ext cx="5386997" cy="871014"/>
          </a:xfrm>
          <a:prstGeom prst="roundRect">
            <a:avLst/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grpSp>
        <p:nvGrpSpPr>
          <p:cNvPr id="67" name="Grupo 66">
            <a:extLst>
              <a:ext uri="{FF2B5EF4-FFF2-40B4-BE49-F238E27FC236}">
                <a16:creationId xmlns:a16="http://schemas.microsoft.com/office/drawing/2014/main" id="{58604EF6-296C-BCE7-8B16-D9C5019F0F07}"/>
              </a:ext>
            </a:extLst>
          </p:cNvPr>
          <p:cNvGrpSpPr/>
          <p:nvPr/>
        </p:nvGrpSpPr>
        <p:grpSpPr>
          <a:xfrm>
            <a:off x="4608997" y="1346098"/>
            <a:ext cx="2892880" cy="1022915"/>
            <a:chOff x="4656000" y="375920"/>
            <a:chExt cx="2892880" cy="1022915"/>
          </a:xfrm>
        </p:grpSpPr>
        <p:sp>
          <p:nvSpPr>
            <p:cNvPr id="66" name="Rectángulo: esquinas diagonales cortadas 65">
              <a:extLst>
                <a:ext uri="{FF2B5EF4-FFF2-40B4-BE49-F238E27FC236}">
                  <a16:creationId xmlns:a16="http://schemas.microsoft.com/office/drawing/2014/main" id="{D0F957A5-F036-8328-3672-87D2CB7CA03C}"/>
                </a:ext>
              </a:extLst>
            </p:cNvPr>
            <p:cNvSpPr/>
            <p:nvPr/>
          </p:nvSpPr>
          <p:spPr>
            <a:xfrm>
              <a:off x="4656000" y="375920"/>
              <a:ext cx="2892880" cy="978356"/>
            </a:xfrm>
            <a:prstGeom prst="snip2DiagRect">
              <a:avLst/>
            </a:prstGeom>
            <a:solidFill>
              <a:srgbClr val="0922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B64364F6-78E6-4AB1-BAB9-462752AB4A88}"/>
                </a:ext>
              </a:extLst>
            </p:cNvPr>
            <p:cNvSpPr txBox="1"/>
            <p:nvPr/>
          </p:nvSpPr>
          <p:spPr>
            <a:xfrm>
              <a:off x="4930625" y="411331"/>
              <a:ext cx="2343629" cy="987504"/>
            </a:xfrm>
            <a:prstGeom prst="roundRect">
              <a:avLst/>
            </a:prstGeom>
            <a:noFill/>
            <a:ln>
              <a:noFill/>
            </a:ln>
            <a:effectLst>
              <a:softEdge rad="3175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b="1" dirty="0">
                  <a:solidFill>
                    <a:schemeClr val="bg1"/>
                  </a:solidFill>
                </a:rPr>
                <a:t>ModelFLOWs</a:t>
              </a:r>
            </a:p>
            <a:p>
              <a:pPr algn="ctr"/>
              <a:r>
                <a:rPr lang="es-ES" sz="2800" b="1" dirty="0">
                  <a:solidFill>
                    <a:schemeClr val="bg1"/>
                  </a:solidFill>
                </a:rPr>
                <a:t>APP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B04F34C-E996-BE69-B522-12C1AE8C6644}"/>
              </a:ext>
            </a:extLst>
          </p:cNvPr>
          <p:cNvSpPr txBox="1"/>
          <p:nvPr/>
        </p:nvSpPr>
        <p:spPr>
          <a:xfrm>
            <a:off x="1252209" y="2877954"/>
            <a:ext cx="340852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92240"/>
                </a:solidFill>
              </a:rPr>
              <a:t>MODAL DECOMPOSITION</a:t>
            </a:r>
            <a:endParaRPr lang="en-US" b="1" dirty="0">
              <a:solidFill>
                <a:srgbClr val="09224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327A9D0-5246-522D-EAEA-1FD236F40CA6}"/>
              </a:ext>
            </a:extLst>
          </p:cNvPr>
          <p:cNvSpPr txBox="1"/>
          <p:nvPr/>
        </p:nvSpPr>
        <p:spPr>
          <a:xfrm>
            <a:off x="7997822" y="2863282"/>
            <a:ext cx="226183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92240"/>
                </a:solidFill>
              </a:rPr>
              <a:t>DEEP LEARNING</a:t>
            </a:r>
            <a:endParaRPr lang="en-US" b="1" dirty="0">
              <a:solidFill>
                <a:srgbClr val="09224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7C8C595-1714-ED95-9BEA-3B140B5B8240}"/>
              </a:ext>
            </a:extLst>
          </p:cNvPr>
          <p:cNvSpPr txBox="1"/>
          <p:nvPr/>
        </p:nvSpPr>
        <p:spPr>
          <a:xfrm>
            <a:off x="203778" y="3678073"/>
            <a:ext cx="1815610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Pattern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detection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3772AD4-E6C2-226D-FA5B-75F530601E00}"/>
              </a:ext>
            </a:extLst>
          </p:cNvPr>
          <p:cNvSpPr txBox="1"/>
          <p:nvPr/>
        </p:nvSpPr>
        <p:spPr>
          <a:xfrm>
            <a:off x="2220685" y="3678073"/>
            <a:ext cx="1497144" cy="374571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Reconstruction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19F356B-9194-5030-FEFB-282E537AC9A0}"/>
              </a:ext>
            </a:extLst>
          </p:cNvPr>
          <p:cNvSpPr txBox="1"/>
          <p:nvPr/>
        </p:nvSpPr>
        <p:spPr>
          <a:xfrm>
            <a:off x="3991095" y="3678073"/>
            <a:ext cx="1671657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Prediction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2DB8095-39F6-8D0B-0F7C-88818D0328D3}"/>
              </a:ext>
            </a:extLst>
          </p:cNvPr>
          <p:cNvSpPr txBox="1"/>
          <p:nvPr/>
        </p:nvSpPr>
        <p:spPr>
          <a:xfrm>
            <a:off x="275755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HOSVD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AF7CBED-6A20-DB4E-A8B2-CDF0E09C014F}"/>
              </a:ext>
            </a:extLst>
          </p:cNvPr>
          <p:cNvSpPr txBox="1"/>
          <p:nvPr/>
        </p:nvSpPr>
        <p:spPr>
          <a:xfrm>
            <a:off x="2120197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Data </a:t>
            </a:r>
            <a:r>
              <a:rPr lang="es-ES" sz="1600" b="1" dirty="0" err="1">
                <a:solidFill>
                  <a:srgbClr val="966835"/>
                </a:solidFill>
              </a:rPr>
              <a:t>Repairing</a:t>
            </a:r>
            <a:endParaRPr lang="es-ES" dirty="0" err="1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1A1FFEB-7B6C-A76B-AE3F-BDBF9597E8BB}"/>
              </a:ext>
            </a:extLst>
          </p:cNvPr>
          <p:cNvSpPr txBox="1"/>
          <p:nvPr/>
        </p:nvSpPr>
        <p:spPr>
          <a:xfrm>
            <a:off x="276997" y="488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  <a:effectLst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HODMD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BFD043EF-19BD-DB02-FBF9-C602358E8DC3}"/>
              </a:ext>
            </a:extLst>
          </p:cNvPr>
          <p:cNvSpPr txBox="1"/>
          <p:nvPr/>
        </p:nvSpPr>
        <p:spPr>
          <a:xfrm>
            <a:off x="3991095" y="4348658"/>
            <a:ext cx="1671658" cy="374571"/>
          </a:xfrm>
          <a:prstGeom prst="roundRect">
            <a:avLst/>
          </a:prstGeom>
          <a:solidFill>
            <a:srgbClr val="002060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HODMD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E21CC282-A633-5A47-A51B-81144201FD30}"/>
              </a:ext>
            </a:extLst>
          </p:cNvPr>
          <p:cNvSpPr txBox="1"/>
          <p:nvPr/>
        </p:nvSpPr>
        <p:spPr>
          <a:xfrm>
            <a:off x="6435243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Autoencoders</a:t>
            </a:r>
            <a:endParaRPr lang="en-US" sz="1600" b="1" dirty="0" err="1">
              <a:solidFill>
                <a:srgbClr val="966835"/>
              </a:solidFill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E068158E-2698-E0A7-E0A2-D4E23A30CDCC}"/>
              </a:ext>
            </a:extLst>
          </p:cNvPr>
          <p:cNvSpPr txBox="1"/>
          <p:nvPr/>
        </p:nvSpPr>
        <p:spPr>
          <a:xfrm>
            <a:off x="8292910" y="434506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Superresolution</a:t>
            </a:r>
            <a:endParaRPr lang="en-US" sz="1600" b="1" dirty="0" err="1">
              <a:solidFill>
                <a:srgbClr val="966835"/>
              </a:solidFill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3336810-E6C3-0787-75C4-8579DC83E016}"/>
              </a:ext>
            </a:extLst>
          </p:cNvPr>
          <p:cNvSpPr txBox="1"/>
          <p:nvPr/>
        </p:nvSpPr>
        <p:spPr>
          <a:xfrm>
            <a:off x="10150579" y="4348658"/>
            <a:ext cx="1671658" cy="374571"/>
          </a:xfrm>
          <a:prstGeom prst="roundRect">
            <a:avLst/>
          </a:prstGeom>
          <a:solidFill>
            <a:srgbClr val="002060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Full DL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5962F0C-3CA3-6CF4-07BD-6F6D2FCE0FBB}"/>
              </a:ext>
            </a:extLst>
          </p:cNvPr>
          <p:cNvSpPr txBox="1"/>
          <p:nvPr/>
        </p:nvSpPr>
        <p:spPr>
          <a:xfrm>
            <a:off x="10150577" y="4888658"/>
            <a:ext cx="1671658" cy="374571"/>
          </a:xfrm>
          <a:prstGeom prst="roundRect">
            <a:avLst/>
          </a:prstGeom>
          <a:solidFill>
            <a:srgbClr val="002060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Hybrid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53" name="Flecha: doblada hacia arriba 52">
            <a:extLst>
              <a:ext uri="{FF2B5EF4-FFF2-40B4-BE49-F238E27FC236}">
                <a16:creationId xmlns:a16="http://schemas.microsoft.com/office/drawing/2014/main" id="{5FD870C0-6B7E-DA59-DD99-01FF89B01768}"/>
              </a:ext>
            </a:extLst>
          </p:cNvPr>
          <p:cNvSpPr/>
          <p:nvPr/>
        </p:nvSpPr>
        <p:spPr>
          <a:xfrm rot="10800000">
            <a:off x="2781540" y="1742232"/>
            <a:ext cx="1622822" cy="787522"/>
          </a:xfrm>
          <a:prstGeom prst="bentUpArrow">
            <a:avLst>
              <a:gd name="adj1" fmla="val 18200"/>
              <a:gd name="adj2" fmla="val 20283"/>
              <a:gd name="adj3" fmla="val 33870"/>
            </a:avLst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85E6FD53-6625-A189-A8EB-254617B4771A}"/>
              </a:ext>
            </a:extLst>
          </p:cNvPr>
          <p:cNvSpPr/>
          <p:nvPr/>
        </p:nvSpPr>
        <p:spPr>
          <a:xfrm>
            <a:off x="6435243" y="2623653"/>
            <a:ext cx="5386997" cy="871014"/>
          </a:xfrm>
          <a:prstGeom prst="roundRect">
            <a:avLst/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0E011B4B-6414-E8BF-5F8A-A7403FDB1E48}"/>
              </a:ext>
            </a:extLst>
          </p:cNvPr>
          <p:cNvSpPr/>
          <p:nvPr/>
        </p:nvSpPr>
        <p:spPr>
          <a:xfrm>
            <a:off x="8280120" y="3594014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AF76C1B9-2929-A5C4-8F4E-62C59E43EC19}"/>
              </a:ext>
            </a:extLst>
          </p:cNvPr>
          <p:cNvSpPr/>
          <p:nvPr/>
        </p:nvSpPr>
        <p:spPr>
          <a:xfrm>
            <a:off x="10150575" y="3595306"/>
            <a:ext cx="1671660" cy="561201"/>
          </a:xfrm>
          <a:prstGeom prst="roundRect">
            <a:avLst/>
          </a:prstGeom>
          <a:solidFill>
            <a:srgbClr val="00206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34AF35B0-41AC-DDE3-8F45-5C4D12FFB215}"/>
              </a:ext>
            </a:extLst>
          </p:cNvPr>
          <p:cNvSpPr/>
          <p:nvPr/>
        </p:nvSpPr>
        <p:spPr>
          <a:xfrm>
            <a:off x="6435234" y="3594014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5685307-F12C-3E69-3DCB-22DD1C58838B}"/>
              </a:ext>
            </a:extLst>
          </p:cNvPr>
          <p:cNvSpPr txBox="1"/>
          <p:nvPr/>
        </p:nvSpPr>
        <p:spPr>
          <a:xfrm>
            <a:off x="6399872" y="3683521"/>
            <a:ext cx="1746130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Pattern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detection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EE807A31-7879-19AD-D471-AD31D4B3ACE5}"/>
              </a:ext>
            </a:extLst>
          </p:cNvPr>
          <p:cNvSpPr txBox="1"/>
          <p:nvPr/>
        </p:nvSpPr>
        <p:spPr>
          <a:xfrm>
            <a:off x="8380165" y="3683521"/>
            <a:ext cx="1497144" cy="374571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Reconstruction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6C5DF9A3-EBB2-D533-0181-474897D154F9}"/>
              </a:ext>
            </a:extLst>
          </p:cNvPr>
          <p:cNvSpPr txBox="1"/>
          <p:nvPr/>
        </p:nvSpPr>
        <p:spPr>
          <a:xfrm>
            <a:off x="10150575" y="3683521"/>
            <a:ext cx="1671657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Prediction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5" name="Flecha: doblada hacia arriba 64">
            <a:extLst>
              <a:ext uri="{FF2B5EF4-FFF2-40B4-BE49-F238E27FC236}">
                <a16:creationId xmlns:a16="http://schemas.microsoft.com/office/drawing/2014/main" id="{6EB1503A-AEB0-2A1D-7CC3-7439CFA5F4FD}"/>
              </a:ext>
            </a:extLst>
          </p:cNvPr>
          <p:cNvSpPr/>
          <p:nvPr/>
        </p:nvSpPr>
        <p:spPr>
          <a:xfrm rot="10800000" flipH="1">
            <a:off x="7699408" y="1743058"/>
            <a:ext cx="1623600" cy="787522"/>
          </a:xfrm>
          <a:prstGeom prst="bentUpArrow">
            <a:avLst>
              <a:gd name="adj1" fmla="val 18200"/>
              <a:gd name="adj2" fmla="val 20283"/>
              <a:gd name="adj3" fmla="val 33870"/>
            </a:avLst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E34A349-1969-F2C0-C423-6CB1B003B968}"/>
              </a:ext>
            </a:extLst>
          </p:cNvPr>
          <p:cNvSpPr txBox="1"/>
          <p:nvPr/>
        </p:nvSpPr>
        <p:spPr>
          <a:xfrm>
            <a:off x="2120197" y="4891452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  <a:ea typeface="Calibri"/>
                <a:cs typeface="Calibri"/>
              </a:rPr>
              <a:t>Superresolution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A6509A-7DBA-133A-E37A-8D05242867A5}"/>
              </a:ext>
            </a:extLst>
          </p:cNvPr>
          <p:cNvSpPr txBox="1">
            <a:spLocks/>
          </p:cNvSpPr>
          <p:nvPr/>
        </p:nvSpPr>
        <p:spPr>
          <a:xfrm>
            <a:off x="2120197" y="-2438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Open Source Software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2332816-1AF4-568B-BA99-531CB0F53DE9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9CD9514-234D-FE9F-08D9-68FADFB9C409}"/>
              </a:ext>
            </a:extLst>
          </p:cNvPr>
          <p:cNvSpPr txBox="1"/>
          <p:nvPr/>
        </p:nvSpPr>
        <p:spPr>
          <a:xfrm>
            <a:off x="380554" y="6233266"/>
            <a:ext cx="37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pic>
        <p:nvPicPr>
          <p:cNvPr id="8" name="Imagen 7" descr="Logotipo, Icono&#10;&#10;Descripción generada automáticamente">
            <a:extLst>
              <a:ext uri="{FF2B5EF4-FFF2-40B4-BE49-F238E27FC236}">
                <a16:creationId xmlns:a16="http://schemas.microsoft.com/office/drawing/2014/main" id="{4011D42E-C38A-E065-EBD6-0B60C9D0D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428BE37-29DC-404F-F672-DD71D72F67B4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 descr="Logotipo, Icono&#10;&#10;Descripción generada automáticamente">
            <a:extLst>
              <a:ext uri="{FF2B5EF4-FFF2-40B4-BE49-F238E27FC236}">
                <a16:creationId xmlns:a16="http://schemas.microsoft.com/office/drawing/2014/main" id="{66F61600-66C6-401B-66A4-A6B77DEF00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352FEC7C-D27F-73CB-378E-0F3F7FDAC7F2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 descr="Logotipo, Icono&#10;&#10;Descripción generada automáticamente">
            <a:extLst>
              <a:ext uri="{FF2B5EF4-FFF2-40B4-BE49-F238E27FC236}">
                <a16:creationId xmlns:a16="http://schemas.microsoft.com/office/drawing/2014/main" id="{716FA0F4-09DD-5781-3100-FF4690296D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2602BF49-DA31-D3DD-12DD-4007A860F036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2CBD74C-5F6C-3769-BC0E-AED0EC7B4AD6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 descr="Logotipo, Icono&#10;&#10;Descripción generada automáticamente">
            <a:extLst>
              <a:ext uri="{FF2B5EF4-FFF2-40B4-BE49-F238E27FC236}">
                <a16:creationId xmlns:a16="http://schemas.microsoft.com/office/drawing/2014/main" id="{CF63FED0-EB70-3A68-2BD9-6975083E38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DF1B6C57-B612-5FD3-1163-FA759C6A07C0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234A434-1AB6-6D67-62A6-0338981F287C}"/>
              </a:ext>
            </a:extLst>
          </p:cNvPr>
          <p:cNvSpPr txBox="1"/>
          <p:nvPr/>
        </p:nvSpPr>
        <p:spPr>
          <a:xfrm>
            <a:off x="4177036" y="5318113"/>
            <a:ext cx="514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https://modelflows.github.io/modelflowsapp/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95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pic>
        <p:nvPicPr>
          <p:cNvPr id="5" name="Imagen 4" descr="Tabla&#10;&#10;Descripción generada automáticamente con confianza media">
            <a:extLst>
              <a:ext uri="{FF2B5EF4-FFF2-40B4-BE49-F238E27FC236}">
                <a16:creationId xmlns:a16="http://schemas.microsoft.com/office/drawing/2014/main" id="{22B56F65-59EE-BE64-13AD-45F856976B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258"/>
          <a:stretch/>
        </p:blipFill>
        <p:spPr>
          <a:xfrm>
            <a:off x="724872" y="1519367"/>
            <a:ext cx="5252753" cy="1506879"/>
          </a:xfrm>
          <a:prstGeom prst="rect">
            <a:avLst/>
          </a:prstGeom>
        </p:spPr>
      </p:pic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B3EA16B-B2DC-7B16-05D9-4952F022B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879" y="3796373"/>
            <a:ext cx="5252753" cy="1769772"/>
          </a:xfrm>
          <a:prstGeom prst="rect">
            <a:avLst/>
          </a:prstGeom>
        </p:spPr>
      </p:pic>
      <p:pic>
        <p:nvPicPr>
          <p:cNvPr id="8" name="Imagen 7" descr="Imagen que contiene estructuras metálicas, dibujo&#10;&#10;Descripción generada automáticamente">
            <a:extLst>
              <a:ext uri="{FF2B5EF4-FFF2-40B4-BE49-F238E27FC236}">
                <a16:creationId xmlns:a16="http://schemas.microsoft.com/office/drawing/2014/main" id="{E3D92AB7-A38A-F8C9-D95A-F48421D881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" t="5625" b="8253"/>
          <a:stretch/>
        </p:blipFill>
        <p:spPr>
          <a:xfrm>
            <a:off x="6234997" y="1923799"/>
            <a:ext cx="1801157" cy="102189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5E32414-8D68-F5E4-DCA6-C7F5C74B11F6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399" y="4770341"/>
            <a:ext cx="3467858" cy="8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145AB608-0EF1-3C7C-B325-946F28B60F7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934" y="852598"/>
            <a:ext cx="2809725" cy="343943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0AF6D351-A2D4-C328-75CA-D940FE307A23}"/>
              </a:ext>
            </a:extLst>
          </p:cNvPr>
          <p:cNvSpPr txBox="1"/>
          <p:nvPr/>
        </p:nvSpPr>
        <p:spPr>
          <a:xfrm>
            <a:off x="4601563" y="3244334"/>
            <a:ext cx="3595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RRMS error ~ 2% &amp; </a:t>
            </a:r>
            <a:r>
              <a:rPr lang="es-ES" dirty="0" err="1"/>
              <a:t>Speed</a:t>
            </a:r>
            <a:r>
              <a:rPr lang="es-ES" dirty="0"/>
              <a:t>-up &gt;100!!</a:t>
            </a:r>
            <a:endParaRPr lang="en-GB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B46D5A1-F9BD-05D5-BECB-F4F98EF6ADA6}"/>
              </a:ext>
            </a:extLst>
          </p:cNvPr>
          <p:cNvSpPr/>
          <p:nvPr/>
        </p:nvSpPr>
        <p:spPr>
          <a:xfrm>
            <a:off x="10076869" y="944745"/>
            <a:ext cx="679118" cy="308888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D2C7A16-0B39-B290-88DB-81CAB1CFFB78}"/>
              </a:ext>
            </a:extLst>
          </p:cNvPr>
          <p:cNvSpPr txBox="1"/>
          <p:nvPr/>
        </p:nvSpPr>
        <p:spPr>
          <a:xfrm>
            <a:off x="9562980" y="530350"/>
            <a:ext cx="2386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b="1" dirty="0">
                <a:solidFill>
                  <a:srgbClr val="7030A0"/>
                </a:solidFill>
              </a:rPr>
              <a:t>Training + </a:t>
            </a:r>
            <a:r>
              <a:rPr lang="es-ES_tradnl" sz="1800" b="1" dirty="0" err="1">
                <a:solidFill>
                  <a:srgbClr val="7030A0"/>
                </a:solidFill>
              </a:rPr>
              <a:t>validation</a:t>
            </a:r>
            <a:endParaRPr lang="es-ES" dirty="0">
              <a:solidFill>
                <a:srgbClr val="7030A0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2B53011-700F-7EEF-8C5A-15616AB06018}"/>
              </a:ext>
            </a:extLst>
          </p:cNvPr>
          <p:cNvSpPr/>
          <p:nvPr/>
        </p:nvSpPr>
        <p:spPr>
          <a:xfrm>
            <a:off x="10840022" y="944745"/>
            <a:ext cx="627106" cy="3088889"/>
          </a:xfrm>
          <a:prstGeom prst="rect">
            <a:avLst/>
          </a:prstGeom>
          <a:solidFill>
            <a:srgbClr val="9966FF">
              <a:alpha val="10980"/>
            </a:srgbClr>
          </a:solidFill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2317706-B529-6881-9632-616DC5D3A286}"/>
              </a:ext>
            </a:extLst>
          </p:cNvPr>
          <p:cNvSpPr txBox="1"/>
          <p:nvPr/>
        </p:nvSpPr>
        <p:spPr>
          <a:xfrm>
            <a:off x="10755987" y="4209028"/>
            <a:ext cx="1161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rgbClr val="FF00FF"/>
                </a:solidFill>
              </a:rPr>
              <a:t>Prediction</a:t>
            </a:r>
            <a:endParaRPr lang="es-ES" b="1" dirty="0">
              <a:solidFill>
                <a:srgbClr val="FF00FF"/>
              </a:solidFill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10B0FAF1-09EC-4609-DFB5-BE7FE1443AA1}"/>
              </a:ext>
            </a:extLst>
          </p:cNvPr>
          <p:cNvSpPr txBox="1">
            <a:spLocks/>
          </p:cNvSpPr>
          <p:nvPr/>
        </p:nvSpPr>
        <p:spPr>
          <a:xfrm>
            <a:off x="1864119" y="-384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err="1"/>
              <a:t>ModelFLOWs</a:t>
            </a:r>
            <a:r>
              <a:rPr lang="en-GB" sz="4000" dirty="0"/>
              <a:t> App – Prediction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2B96D51C-BA6D-5BCA-AB90-CD215F9463B7}"/>
              </a:ext>
            </a:extLst>
          </p:cNvPr>
          <p:cNvSpPr txBox="1"/>
          <p:nvPr/>
        </p:nvSpPr>
        <p:spPr>
          <a:xfrm>
            <a:off x="2409469" y="841082"/>
            <a:ext cx="6699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b="1" dirty="0" err="1"/>
              <a:t>Speed</a:t>
            </a:r>
            <a:r>
              <a:rPr lang="es-ES" sz="2800" b="1" dirty="0"/>
              <a:t>-up </a:t>
            </a:r>
            <a:r>
              <a:rPr lang="es-ES" sz="2800" b="1" dirty="0" err="1"/>
              <a:t>numerical</a:t>
            </a:r>
            <a:r>
              <a:rPr lang="es-ES" sz="2800" b="1" dirty="0"/>
              <a:t> </a:t>
            </a:r>
            <a:r>
              <a:rPr lang="es-ES" sz="2800" b="1" dirty="0" err="1"/>
              <a:t>simulations</a:t>
            </a:r>
            <a:endParaRPr lang="es-ES" sz="2800" b="1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C1CB435-F4EB-9E3D-EA16-E725C31FADD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D0496B4-2A4C-65B9-292C-07F11CC6A529}"/>
              </a:ext>
            </a:extLst>
          </p:cNvPr>
          <p:cNvSpPr txBox="1"/>
          <p:nvPr/>
        </p:nvSpPr>
        <p:spPr>
          <a:xfrm>
            <a:off x="380554" y="6233266"/>
            <a:ext cx="37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pic>
        <p:nvPicPr>
          <p:cNvPr id="18" name="Imagen 17" descr="Logotipo, Icono&#10;&#10;Descripción generada automáticamente">
            <a:extLst>
              <a:ext uri="{FF2B5EF4-FFF2-40B4-BE49-F238E27FC236}">
                <a16:creationId xmlns:a16="http://schemas.microsoft.com/office/drawing/2014/main" id="{1E119E99-94B7-4CEB-A26E-C8F4FA4B73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FD2E808F-8FD0-BD20-1F7D-3ABFABBBEFE4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Logotipo, Icono&#10;&#10;Descripción generada automáticamente">
            <a:extLst>
              <a:ext uri="{FF2B5EF4-FFF2-40B4-BE49-F238E27FC236}">
                <a16:creationId xmlns:a16="http://schemas.microsoft.com/office/drawing/2014/main" id="{5AF35021-9EC0-A2AB-5571-F936E69927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468008FA-AB96-64B0-240A-F2FE20BF294E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Imagen 21" descr="Logotipo, Icono&#10;&#10;Descripción generada automáticamente">
            <a:extLst>
              <a:ext uri="{FF2B5EF4-FFF2-40B4-BE49-F238E27FC236}">
                <a16:creationId xmlns:a16="http://schemas.microsoft.com/office/drawing/2014/main" id="{28353DA1-03B8-B533-6AAD-1DDF36BB0C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635D7540-97A9-A9A9-420B-8687A76B4D49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62BCAF2-4439-7219-31FF-C7198E5CDAE0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Imagen 24" descr="Logotipo, Icono&#10;&#10;Descripción generada automáticamente">
            <a:extLst>
              <a:ext uri="{FF2B5EF4-FFF2-40B4-BE49-F238E27FC236}">
                <a16:creationId xmlns:a16="http://schemas.microsoft.com/office/drawing/2014/main" id="{45151052-49F9-7C53-F621-CB627A7DA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C2123CB0-206D-BAD4-82F3-27B055CB474B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51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0BA11DA-226D-30B3-773B-198DAA5043D8}"/>
              </a:ext>
            </a:extLst>
          </p:cNvPr>
          <p:cNvSpPr txBox="1">
            <a:spLocks/>
          </p:cNvSpPr>
          <p:nvPr/>
        </p:nvSpPr>
        <p:spPr>
          <a:xfrm>
            <a:off x="1864119" y="-384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err="1"/>
              <a:t>ModelFLOWs</a:t>
            </a:r>
            <a:r>
              <a:rPr lang="en-GB" sz="4000" dirty="0"/>
              <a:t> App – Prediction</a:t>
            </a: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B55946F5-A24D-F2A1-50A6-2137F81E61FB}"/>
              </a:ext>
            </a:extLst>
          </p:cNvPr>
          <p:cNvSpPr txBox="1"/>
          <p:nvPr/>
        </p:nvSpPr>
        <p:spPr>
          <a:xfrm>
            <a:off x="2409469" y="841082"/>
            <a:ext cx="6699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b="1" dirty="0" err="1"/>
              <a:t>Speed</a:t>
            </a:r>
            <a:r>
              <a:rPr lang="es-ES" sz="2800" b="1" dirty="0"/>
              <a:t>-up </a:t>
            </a:r>
            <a:r>
              <a:rPr lang="es-ES" sz="2800" b="1" dirty="0" err="1"/>
              <a:t>numerical</a:t>
            </a:r>
            <a:r>
              <a:rPr lang="es-ES" sz="2800" b="1" dirty="0"/>
              <a:t> </a:t>
            </a:r>
            <a:r>
              <a:rPr lang="es-ES" sz="2800" b="1" dirty="0" err="1"/>
              <a:t>simulations</a:t>
            </a:r>
            <a:endParaRPr lang="es-ES" sz="2800" b="1" dirty="0"/>
          </a:p>
        </p:txBody>
      </p: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145AB608-0EF1-3C7C-B325-946F28B60F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934" y="852598"/>
            <a:ext cx="2809725" cy="343943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4B46D5A1-F9BD-05D5-BECB-F4F98EF6ADA6}"/>
              </a:ext>
            </a:extLst>
          </p:cNvPr>
          <p:cNvSpPr/>
          <p:nvPr/>
        </p:nvSpPr>
        <p:spPr>
          <a:xfrm>
            <a:off x="10076869" y="944745"/>
            <a:ext cx="679118" cy="3088889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D2C7A16-0B39-B290-88DB-81CAB1CFFB78}"/>
              </a:ext>
            </a:extLst>
          </p:cNvPr>
          <p:cNvSpPr txBox="1"/>
          <p:nvPr/>
        </p:nvSpPr>
        <p:spPr>
          <a:xfrm>
            <a:off x="9562980" y="530350"/>
            <a:ext cx="2386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_tradnl" sz="1800" b="1" dirty="0">
                <a:solidFill>
                  <a:srgbClr val="7030A0"/>
                </a:solidFill>
              </a:rPr>
              <a:t>Training + </a:t>
            </a:r>
            <a:r>
              <a:rPr lang="es-ES_tradnl" sz="1800" b="1" dirty="0" err="1">
                <a:solidFill>
                  <a:srgbClr val="7030A0"/>
                </a:solidFill>
              </a:rPr>
              <a:t>validation</a:t>
            </a:r>
            <a:endParaRPr lang="es-ES" dirty="0">
              <a:solidFill>
                <a:srgbClr val="7030A0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2B53011-700F-7EEF-8C5A-15616AB06018}"/>
              </a:ext>
            </a:extLst>
          </p:cNvPr>
          <p:cNvSpPr/>
          <p:nvPr/>
        </p:nvSpPr>
        <p:spPr>
          <a:xfrm>
            <a:off x="10840022" y="944745"/>
            <a:ext cx="627106" cy="3088889"/>
          </a:xfrm>
          <a:prstGeom prst="rect">
            <a:avLst/>
          </a:prstGeom>
          <a:solidFill>
            <a:srgbClr val="9966FF">
              <a:alpha val="10980"/>
            </a:srgbClr>
          </a:solidFill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2317706-B529-6881-9632-616DC5D3A286}"/>
              </a:ext>
            </a:extLst>
          </p:cNvPr>
          <p:cNvSpPr txBox="1"/>
          <p:nvPr/>
        </p:nvSpPr>
        <p:spPr>
          <a:xfrm>
            <a:off x="10755987" y="4209028"/>
            <a:ext cx="1161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err="1">
                <a:solidFill>
                  <a:srgbClr val="FF00FF"/>
                </a:solidFill>
              </a:rPr>
              <a:t>Prediction</a:t>
            </a:r>
            <a:endParaRPr lang="es-ES" b="1" dirty="0">
              <a:solidFill>
                <a:srgbClr val="FF00FF"/>
              </a:solidFill>
            </a:endParaRPr>
          </a:p>
        </p:txBody>
      </p:sp>
      <p:pic>
        <p:nvPicPr>
          <p:cNvPr id="16" name="Imagen 15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DE347742-69CC-CEE5-5857-26E8762F3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748" y="1984083"/>
            <a:ext cx="2242962" cy="1495308"/>
          </a:xfrm>
          <a:prstGeom prst="rect">
            <a:avLst/>
          </a:prstGeom>
        </p:spPr>
      </p:pic>
      <p:pic>
        <p:nvPicPr>
          <p:cNvPr id="17" name="Imagen 16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A09520EA-2545-CD65-08E2-AFDD0A0D73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24" y="1999842"/>
            <a:ext cx="2289975" cy="1526650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543CFB3-A4FC-67D7-5ABB-ECC15306F1E5}"/>
              </a:ext>
            </a:extLst>
          </p:cNvPr>
          <p:cNvSpPr txBox="1"/>
          <p:nvPr/>
        </p:nvSpPr>
        <p:spPr>
          <a:xfrm>
            <a:off x="1280810" y="1799416"/>
            <a:ext cx="126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Real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3FE9B1F-003F-2E1D-1FFE-78AE86B05EA5}"/>
              </a:ext>
            </a:extLst>
          </p:cNvPr>
          <p:cNvSpPr txBox="1"/>
          <p:nvPr/>
        </p:nvSpPr>
        <p:spPr>
          <a:xfrm>
            <a:off x="3509633" y="1746422"/>
            <a:ext cx="126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Prediction</a:t>
            </a:r>
            <a:endParaRPr lang="es-ES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22B7CF3-9FA4-A8A8-25E4-2553828637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9875"/>
          <a:stretch/>
        </p:blipFill>
        <p:spPr>
          <a:xfrm>
            <a:off x="5628561" y="1812441"/>
            <a:ext cx="2051471" cy="1725756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65B1F30D-6F23-9E79-BCFD-8DD51E547CDF}"/>
              </a:ext>
            </a:extLst>
          </p:cNvPr>
          <p:cNvSpPr txBox="1"/>
          <p:nvPr/>
        </p:nvSpPr>
        <p:spPr>
          <a:xfrm>
            <a:off x="5580118" y="1476856"/>
            <a:ext cx="220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82 Chemical </a:t>
            </a:r>
            <a:r>
              <a:rPr lang="es-ES" dirty="0" err="1"/>
              <a:t>species</a:t>
            </a:r>
            <a:endParaRPr lang="es-E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564EF5C-3165-2948-75D0-A30589690352}"/>
              </a:ext>
            </a:extLst>
          </p:cNvPr>
          <p:cNvSpPr txBox="1"/>
          <p:nvPr/>
        </p:nvSpPr>
        <p:spPr>
          <a:xfrm>
            <a:off x="287291" y="1304860"/>
            <a:ext cx="1762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33CC"/>
                </a:solidFill>
              </a:rPr>
              <a:t>Reactive </a:t>
            </a:r>
            <a:r>
              <a:rPr lang="es-ES" b="1" dirty="0" err="1">
                <a:solidFill>
                  <a:srgbClr val="0033CC"/>
                </a:solidFill>
              </a:rPr>
              <a:t>flows</a:t>
            </a:r>
            <a:endParaRPr lang="es-ES" b="1" dirty="0">
              <a:solidFill>
                <a:srgbClr val="0033CC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25467A7-5739-3282-9933-FAA1003DA40D}"/>
              </a:ext>
            </a:extLst>
          </p:cNvPr>
          <p:cNvSpPr txBox="1"/>
          <p:nvPr/>
        </p:nvSpPr>
        <p:spPr>
          <a:xfrm>
            <a:off x="3430921" y="3900725"/>
            <a:ext cx="317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0033CC"/>
                </a:solidFill>
              </a:rPr>
              <a:t>Shock wave </a:t>
            </a:r>
            <a:r>
              <a:rPr lang="es-ES" b="1" dirty="0" err="1">
                <a:solidFill>
                  <a:srgbClr val="0033CC"/>
                </a:solidFill>
              </a:rPr>
              <a:t>with</a:t>
            </a:r>
            <a:r>
              <a:rPr lang="es-ES" b="1" dirty="0">
                <a:solidFill>
                  <a:srgbClr val="0033CC"/>
                </a:solidFill>
              </a:rPr>
              <a:t> ‘</a:t>
            </a:r>
            <a:r>
              <a:rPr lang="es-ES" b="1" dirty="0" err="1">
                <a:solidFill>
                  <a:srgbClr val="0033CC"/>
                </a:solidFill>
              </a:rPr>
              <a:t>buffeting</a:t>
            </a:r>
            <a:r>
              <a:rPr lang="es-ES" b="1" dirty="0">
                <a:solidFill>
                  <a:srgbClr val="0033CC"/>
                </a:solidFill>
              </a:rPr>
              <a:t> </a:t>
            </a:r>
            <a:r>
              <a:rPr lang="es-ES" b="1" dirty="0" err="1">
                <a:solidFill>
                  <a:srgbClr val="0033CC"/>
                </a:solidFill>
              </a:rPr>
              <a:t>condition</a:t>
            </a:r>
            <a:r>
              <a:rPr lang="es-ES" b="1" dirty="0">
                <a:solidFill>
                  <a:srgbClr val="0033CC"/>
                </a:solidFill>
              </a:rPr>
              <a:t>’</a:t>
            </a:r>
          </a:p>
        </p:txBody>
      </p:sp>
      <p:pic>
        <p:nvPicPr>
          <p:cNvPr id="25" name="Picture 10" descr="A computer screen capture&#10;&#10;Description automatically generated with low confidence">
            <a:extLst>
              <a:ext uri="{FF2B5EF4-FFF2-40B4-BE49-F238E27FC236}">
                <a16:creationId xmlns:a16="http://schemas.microsoft.com/office/drawing/2014/main" id="{963B1C20-8AF7-5692-FCE5-0C82BB3967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34" y="4174295"/>
            <a:ext cx="2534138" cy="1399529"/>
          </a:xfrm>
          <a:prstGeom prst="rect">
            <a:avLst/>
          </a:prstGeom>
        </p:spPr>
      </p:pic>
      <p:pic>
        <p:nvPicPr>
          <p:cNvPr id="26" name="Imagen 25" descr="Screen shot 2017-10-25 at 6.13.55 PM.png">
            <a:extLst>
              <a:ext uri="{FF2B5EF4-FFF2-40B4-BE49-F238E27FC236}">
                <a16:creationId xmlns:a16="http://schemas.microsoft.com/office/drawing/2014/main" id="{D8BF4F49-9C75-ED60-DD53-1A77889616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4018" y="4297538"/>
            <a:ext cx="1411982" cy="1299732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8C3EDE4A-BF0B-FCB6-5000-19779735468A}"/>
              </a:ext>
            </a:extLst>
          </p:cNvPr>
          <p:cNvSpPr txBox="1"/>
          <p:nvPr/>
        </p:nvSpPr>
        <p:spPr>
          <a:xfrm>
            <a:off x="493534" y="3832139"/>
            <a:ext cx="2200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0033CC"/>
                </a:solidFill>
              </a:rPr>
              <a:t>Multiphase</a:t>
            </a:r>
            <a:r>
              <a:rPr lang="es-ES" b="1" dirty="0">
                <a:solidFill>
                  <a:srgbClr val="0033CC"/>
                </a:solidFill>
              </a:rPr>
              <a:t> </a:t>
            </a:r>
            <a:r>
              <a:rPr lang="es-ES" b="1" dirty="0" err="1">
                <a:solidFill>
                  <a:srgbClr val="0033CC"/>
                </a:solidFill>
              </a:rPr>
              <a:t>flows</a:t>
            </a:r>
            <a:endParaRPr lang="es-ES" b="1" dirty="0">
              <a:solidFill>
                <a:srgbClr val="0033CC"/>
              </a:solidFill>
            </a:endParaRPr>
          </a:p>
        </p:txBody>
      </p:sp>
      <p:pic>
        <p:nvPicPr>
          <p:cNvPr id="29" name="Imagen 28" descr="Imagen que contiene reloj, computadora&#10;&#10;Descripción generada automáticamente">
            <a:extLst>
              <a:ext uri="{FF2B5EF4-FFF2-40B4-BE49-F238E27FC236}">
                <a16:creationId xmlns:a16="http://schemas.microsoft.com/office/drawing/2014/main" id="{1A98518D-41F1-5DC2-AD4F-9331A54F8C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37" y="4308753"/>
            <a:ext cx="1322471" cy="1047275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4D821E48-E820-5AAD-3B72-BB7025BA3F66}"/>
              </a:ext>
            </a:extLst>
          </p:cNvPr>
          <p:cNvSpPr txBox="1"/>
          <p:nvPr/>
        </p:nvSpPr>
        <p:spPr>
          <a:xfrm>
            <a:off x="7070163" y="3974618"/>
            <a:ext cx="171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solidFill>
                  <a:srgbClr val="0033CC"/>
                </a:solidFill>
              </a:rPr>
              <a:t>Wind</a:t>
            </a:r>
            <a:r>
              <a:rPr lang="es-ES" b="1" dirty="0">
                <a:solidFill>
                  <a:srgbClr val="0033CC"/>
                </a:solidFill>
              </a:rPr>
              <a:t> turbines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2AF58EF-A268-D06F-292E-DB47F1166664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292E3C7-9150-537D-5D50-6587274514B9}"/>
              </a:ext>
            </a:extLst>
          </p:cNvPr>
          <p:cNvSpPr txBox="1"/>
          <p:nvPr/>
        </p:nvSpPr>
        <p:spPr>
          <a:xfrm>
            <a:off x="380554" y="6233266"/>
            <a:ext cx="37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pic>
        <p:nvPicPr>
          <p:cNvPr id="8" name="Imagen 7" descr="Logotipo, Icono&#10;&#10;Descripción generada automáticamente">
            <a:extLst>
              <a:ext uri="{FF2B5EF4-FFF2-40B4-BE49-F238E27FC236}">
                <a16:creationId xmlns:a16="http://schemas.microsoft.com/office/drawing/2014/main" id="{FE4A35E7-C522-356F-A8BC-83655A6DC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0F497A1-58BD-FB1C-9BE7-4D8A0A70D13E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 descr="Logotipo, Icono&#10;&#10;Descripción generada automáticamente">
            <a:extLst>
              <a:ext uri="{FF2B5EF4-FFF2-40B4-BE49-F238E27FC236}">
                <a16:creationId xmlns:a16="http://schemas.microsoft.com/office/drawing/2014/main" id="{C6BAA3A5-8C1D-3DB4-1C27-DC685A40CD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DE69801A-740C-D792-5C2E-E997F5180111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Imagen 26" descr="Logotipo, Icono&#10;&#10;Descripción generada automáticamente">
            <a:extLst>
              <a:ext uri="{FF2B5EF4-FFF2-40B4-BE49-F238E27FC236}">
                <a16:creationId xmlns:a16="http://schemas.microsoft.com/office/drawing/2014/main" id="{2BB6511E-AEAA-20E2-291E-CD9C019C31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6D0276A0-E9C0-3BA2-E806-5DB03295D692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33DE8F31-1356-A4E9-B5F0-3DA87E8D6862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Imagen 32" descr="Logotipo, Icono&#10;&#10;Descripción generada automáticamente">
            <a:extLst>
              <a:ext uri="{FF2B5EF4-FFF2-40B4-BE49-F238E27FC236}">
                <a16:creationId xmlns:a16="http://schemas.microsoft.com/office/drawing/2014/main" id="{4EC24FE6-8861-B2FB-C804-99F26C6C9F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066FDBE2-B6FC-4F4F-CFA4-BEF6626DF0B0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78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  <p:bldP spid="30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2C7A2C1-2D62-C359-5F0F-3C017B570822}"/>
              </a:ext>
            </a:extLst>
          </p:cNvPr>
          <p:cNvSpPr txBox="1">
            <a:spLocks/>
          </p:cNvSpPr>
          <p:nvPr/>
        </p:nvSpPr>
        <p:spPr>
          <a:xfrm>
            <a:off x="1864119" y="-3846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err="1"/>
              <a:t>ModelFLOWs</a:t>
            </a:r>
            <a:r>
              <a:rPr lang="en-GB" sz="4000" dirty="0"/>
              <a:t> App – Prediction</a:t>
            </a:r>
          </a:p>
        </p:txBody>
      </p:sp>
      <p:sp>
        <p:nvSpPr>
          <p:cNvPr id="3" name="TextBox 13">
            <a:extLst>
              <a:ext uri="{FF2B5EF4-FFF2-40B4-BE49-F238E27FC236}">
                <a16:creationId xmlns:a16="http://schemas.microsoft.com/office/drawing/2014/main" id="{911DA679-D35C-CA2F-A270-387E9D3FE5C4}"/>
              </a:ext>
            </a:extLst>
          </p:cNvPr>
          <p:cNvSpPr txBox="1"/>
          <p:nvPr/>
        </p:nvSpPr>
        <p:spPr>
          <a:xfrm>
            <a:off x="2847161" y="641873"/>
            <a:ext cx="6699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800" b="1" dirty="0"/>
              <a:t>Open-</a:t>
            </a:r>
            <a:r>
              <a:rPr lang="es-ES" sz="2800" b="1" dirty="0" err="1"/>
              <a:t>door</a:t>
            </a:r>
            <a:r>
              <a:rPr lang="es-ES" sz="2800" b="1" dirty="0"/>
              <a:t> </a:t>
            </a:r>
            <a:r>
              <a:rPr lang="es-ES" sz="2800" b="1" dirty="0" err="1"/>
              <a:t>measurements</a:t>
            </a:r>
            <a:endParaRPr lang="es-ES" sz="2800" b="1" dirty="0"/>
          </a:p>
        </p:txBody>
      </p:sp>
      <p:pic>
        <p:nvPicPr>
          <p:cNvPr id="7" name="Imagen 6" descr="Imagen que contiene interior, tabla, azul, computadora&#10;&#10;Descripción generada automáticamente">
            <a:extLst>
              <a:ext uri="{FF2B5EF4-FFF2-40B4-BE49-F238E27FC236}">
                <a16:creationId xmlns:a16="http://schemas.microsoft.com/office/drawing/2014/main" id="{7C98C569-8388-7D27-D380-799C52531D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412" y="1656667"/>
            <a:ext cx="1507513" cy="960302"/>
          </a:xfrm>
          <a:prstGeom prst="rect">
            <a:avLst/>
          </a:prstGeom>
        </p:spPr>
      </p:pic>
      <p:pic>
        <p:nvPicPr>
          <p:cNvPr id="8" name="Imagen 7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A7C8651-49C6-256C-2B12-DB5B4327B1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39" y="1495686"/>
            <a:ext cx="1382917" cy="1419173"/>
          </a:xfrm>
          <a:prstGeom prst="rect">
            <a:avLst/>
          </a:prstGeom>
        </p:spPr>
      </p:pic>
      <p:pic>
        <p:nvPicPr>
          <p:cNvPr id="10" name="Flutter.mp4">
            <a:hlinkClick r:id="" action="ppaction://media"/>
            <a:extLst>
              <a:ext uri="{FF2B5EF4-FFF2-40B4-BE49-F238E27FC236}">
                <a16:creationId xmlns:a16="http://schemas.microsoft.com/office/drawing/2014/main" id="{0D33ADA9-43E4-F627-7CED-2657C421AC19}"/>
              </a:ext>
            </a:extLst>
          </p:cNvPr>
          <p:cNvPicPr>
            <a:picLocks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490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0554" y="2967702"/>
            <a:ext cx="4116105" cy="1716675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7AAFBA82-1808-EF84-54C9-94ABF07A94CE}"/>
              </a:ext>
            </a:extLst>
          </p:cNvPr>
          <p:cNvSpPr/>
          <p:nvPr/>
        </p:nvSpPr>
        <p:spPr>
          <a:xfrm>
            <a:off x="51562" y="4857311"/>
            <a:ext cx="4863459" cy="707886"/>
          </a:xfrm>
          <a:prstGeom prst="rect">
            <a:avLst/>
          </a:prstGeom>
          <a:solidFill>
            <a:srgbClr val="F4BA6F"/>
          </a:solidFill>
        </p:spPr>
        <p:txBody>
          <a:bodyPr wrap="square">
            <a:spAutoFit/>
          </a:bodyPr>
          <a:lstStyle/>
          <a:p>
            <a:pPr algn="ctr"/>
            <a:r>
              <a:rPr lang="es-ES" sz="2000" b="1" dirty="0" err="1"/>
              <a:t>Automatic</a:t>
            </a:r>
            <a:r>
              <a:rPr lang="es-ES" sz="2000" dirty="0"/>
              <a:t> </a:t>
            </a:r>
            <a:r>
              <a:rPr lang="es-ES" sz="2000" dirty="0" err="1"/>
              <a:t>method</a:t>
            </a:r>
            <a:r>
              <a:rPr lang="es-ES" sz="2000" dirty="0"/>
              <a:t> (</a:t>
            </a:r>
            <a:r>
              <a:rPr lang="es-ES" sz="2000" dirty="0" err="1"/>
              <a:t>errors</a:t>
            </a:r>
            <a:r>
              <a:rPr lang="es-ES" sz="2000" dirty="0"/>
              <a:t> </a:t>
            </a:r>
            <a:r>
              <a:rPr lang="es-ES" sz="2000" dirty="0" err="1"/>
              <a:t>smaller</a:t>
            </a:r>
            <a:r>
              <a:rPr lang="es-ES" sz="2000" dirty="0"/>
              <a:t> </a:t>
            </a:r>
            <a:r>
              <a:rPr lang="es-ES" sz="2000" dirty="0" err="1"/>
              <a:t>than</a:t>
            </a:r>
            <a:r>
              <a:rPr lang="es-ES" sz="2000" dirty="0"/>
              <a:t> 5%),</a:t>
            </a:r>
            <a:r>
              <a:rPr lang="es-ES" sz="2000" b="1" dirty="0"/>
              <a:t> </a:t>
            </a:r>
            <a:r>
              <a:rPr lang="es-ES" sz="2000" dirty="0" err="1"/>
              <a:t>identify</a:t>
            </a:r>
            <a:r>
              <a:rPr lang="es-ES" sz="2000" dirty="0"/>
              <a:t> </a:t>
            </a:r>
            <a:r>
              <a:rPr lang="es-ES" sz="2000" dirty="0" err="1"/>
              <a:t>flutter</a:t>
            </a:r>
            <a:r>
              <a:rPr lang="es-ES" sz="2000" dirty="0"/>
              <a:t> </a:t>
            </a:r>
            <a:r>
              <a:rPr lang="es-ES" sz="2000" dirty="0" err="1"/>
              <a:t>modes</a:t>
            </a:r>
            <a:r>
              <a:rPr lang="es-ES" sz="2000" dirty="0"/>
              <a:t> in </a:t>
            </a:r>
            <a:r>
              <a:rPr lang="es-ES" sz="2000" dirty="0" err="1"/>
              <a:t>less</a:t>
            </a:r>
            <a:r>
              <a:rPr lang="es-ES" sz="2000" dirty="0"/>
              <a:t> </a:t>
            </a:r>
            <a:r>
              <a:rPr lang="es-ES" sz="2000" dirty="0" err="1"/>
              <a:t>than</a:t>
            </a:r>
            <a:r>
              <a:rPr lang="es-ES" sz="2000" dirty="0"/>
              <a:t> </a:t>
            </a:r>
            <a:r>
              <a:rPr lang="es-ES" sz="2000" b="1" dirty="0"/>
              <a:t>2 minutes</a:t>
            </a:r>
            <a:r>
              <a:rPr lang="es-ES" sz="2000" dirty="0"/>
              <a:t>!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3B5FD45-D007-88B2-E354-9C21483C2287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74FE3FE-39E4-210E-39AF-6B22AB6D4804}"/>
              </a:ext>
            </a:extLst>
          </p:cNvPr>
          <p:cNvSpPr txBox="1"/>
          <p:nvPr/>
        </p:nvSpPr>
        <p:spPr>
          <a:xfrm>
            <a:off x="380554" y="6233266"/>
            <a:ext cx="37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pic>
        <p:nvPicPr>
          <p:cNvPr id="16" name="Imagen 15" descr="Logotipo, Icono&#10;&#10;Descripción generada automáticamente">
            <a:extLst>
              <a:ext uri="{FF2B5EF4-FFF2-40B4-BE49-F238E27FC236}">
                <a16:creationId xmlns:a16="http://schemas.microsoft.com/office/drawing/2014/main" id="{98E467E5-F74A-BC6D-4FE3-126321683F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AE2B8F64-75D7-43D4-4F19-340515E421DF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Imagen 17" descr="Logotipo, Icono&#10;&#10;Descripción generada automáticamente">
            <a:extLst>
              <a:ext uri="{FF2B5EF4-FFF2-40B4-BE49-F238E27FC236}">
                <a16:creationId xmlns:a16="http://schemas.microsoft.com/office/drawing/2014/main" id="{2C4B5A45-CFDF-82A8-6040-E2F7840849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7D924AF6-8D3C-BAFC-316A-4909E3946BB2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Logotipo, Icono&#10;&#10;Descripción generada automáticamente">
            <a:extLst>
              <a:ext uri="{FF2B5EF4-FFF2-40B4-BE49-F238E27FC236}">
                <a16:creationId xmlns:a16="http://schemas.microsoft.com/office/drawing/2014/main" id="{0301B0AC-327D-436F-6001-71E7787CE1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6F8448B3-438D-4F00-5032-EE42CD745484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115B4BA4-529E-CC33-AC94-0874E1C12DC7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n 22" descr="Logotipo, Icono&#10;&#10;Descripción generada automáticamente">
            <a:extLst>
              <a:ext uri="{FF2B5EF4-FFF2-40B4-BE49-F238E27FC236}">
                <a16:creationId xmlns:a16="http://schemas.microsoft.com/office/drawing/2014/main" id="{5FBA0C5E-71E0-0723-7F04-E440FBC524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A84714D2-FE9D-82E3-577D-F2B0A8AE14CA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4900A49-0D28-8EE3-B2B9-4B639A39005D}"/>
              </a:ext>
            </a:extLst>
          </p:cNvPr>
          <p:cNvSpPr txBox="1"/>
          <p:nvPr/>
        </p:nvSpPr>
        <p:spPr>
          <a:xfrm>
            <a:off x="641941" y="1132655"/>
            <a:ext cx="2781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Predict</a:t>
            </a:r>
            <a:r>
              <a:rPr lang="es-ES" b="1" dirty="0"/>
              <a:t> </a:t>
            </a:r>
            <a:r>
              <a:rPr lang="es-ES" b="1" dirty="0" err="1"/>
              <a:t>flutter</a:t>
            </a:r>
            <a:r>
              <a:rPr lang="es-ES" b="1" dirty="0"/>
              <a:t> in </a:t>
            </a:r>
            <a:r>
              <a:rPr lang="es-ES" sz="1800" b="1" dirty="0" err="1"/>
              <a:t>flight</a:t>
            </a:r>
            <a:r>
              <a:rPr lang="es-ES" sz="1800" b="1" dirty="0"/>
              <a:t> test</a:t>
            </a:r>
            <a:endParaRPr lang="es-E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F7AB829-FB8E-7317-2F97-CF4C1287B39D}"/>
              </a:ext>
            </a:extLst>
          </p:cNvPr>
          <p:cNvSpPr txBox="1"/>
          <p:nvPr/>
        </p:nvSpPr>
        <p:spPr>
          <a:xfrm>
            <a:off x="7490637" y="1310336"/>
            <a:ext cx="4701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 err="1"/>
              <a:t>Predict</a:t>
            </a:r>
            <a:r>
              <a:rPr lang="es-ES" b="1" dirty="0"/>
              <a:t> </a:t>
            </a:r>
            <a:r>
              <a:rPr lang="es-ES" b="1" dirty="0" err="1"/>
              <a:t>wind</a:t>
            </a:r>
            <a:r>
              <a:rPr lang="es-ES" b="1" dirty="0"/>
              <a:t> </a:t>
            </a:r>
            <a:r>
              <a:rPr lang="es-ES" b="1" dirty="0" err="1"/>
              <a:t>velocity</a:t>
            </a:r>
            <a:r>
              <a:rPr lang="es-ES" b="1" dirty="0"/>
              <a:t> in </a:t>
            </a:r>
            <a:r>
              <a:rPr lang="es-ES" b="1" dirty="0" err="1"/>
              <a:t>LiDAR</a:t>
            </a:r>
            <a:r>
              <a:rPr lang="es-ES" b="1" dirty="0"/>
              <a:t> </a:t>
            </a:r>
            <a:r>
              <a:rPr lang="es-ES" b="1" dirty="0" err="1"/>
              <a:t>experiments</a:t>
            </a:r>
            <a:endParaRPr lang="es-ES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B0F5D22D-F753-D134-77A6-BBADF5046345}"/>
              </a:ext>
            </a:extLst>
          </p:cNvPr>
          <p:cNvSpPr txBox="1"/>
          <p:nvPr/>
        </p:nvSpPr>
        <p:spPr>
          <a:xfrm>
            <a:off x="6722737" y="4630053"/>
            <a:ext cx="772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FF0000"/>
                </a:solidFill>
              </a:rPr>
              <a:t>228 </a:t>
            </a:r>
            <a:r>
              <a:rPr lang="es-ES_tradnl" dirty="0" err="1">
                <a:solidFill>
                  <a:srgbClr val="FF0000"/>
                </a:solidFill>
              </a:rPr>
              <a:t>m</a:t>
            </a:r>
            <a:endParaRPr lang="es-ES_tradnl" dirty="0">
              <a:solidFill>
                <a:srgbClr val="FF0000"/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70B0DC68-BC90-D0AE-E05F-B0EA64061FD3}"/>
              </a:ext>
            </a:extLst>
          </p:cNvPr>
          <p:cNvSpPr txBox="1"/>
          <p:nvPr/>
        </p:nvSpPr>
        <p:spPr>
          <a:xfrm>
            <a:off x="7564671" y="4867465"/>
            <a:ext cx="772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00FF"/>
                </a:solidFill>
              </a:rPr>
              <a:t>200 </a:t>
            </a:r>
            <a:r>
              <a:rPr lang="es-ES_tradnl" dirty="0" err="1">
                <a:solidFill>
                  <a:srgbClr val="0000FF"/>
                </a:solidFill>
              </a:rPr>
              <a:t>m</a:t>
            </a:r>
            <a:endParaRPr lang="es-ES_tradnl" dirty="0">
              <a:solidFill>
                <a:srgbClr val="0000FF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E293BAE-A518-FE01-6B59-DEB529DB9249}"/>
              </a:ext>
            </a:extLst>
          </p:cNvPr>
          <p:cNvSpPr txBox="1"/>
          <p:nvPr/>
        </p:nvSpPr>
        <p:spPr>
          <a:xfrm>
            <a:off x="9663424" y="4842416"/>
            <a:ext cx="65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solidFill>
                  <a:srgbClr val="0000FF"/>
                </a:solidFill>
              </a:rPr>
              <a:t>20 </a:t>
            </a:r>
            <a:r>
              <a:rPr lang="es-ES_tradnl" dirty="0" err="1">
                <a:solidFill>
                  <a:srgbClr val="0000FF"/>
                </a:solidFill>
              </a:rPr>
              <a:t>m</a:t>
            </a:r>
            <a:endParaRPr lang="es-ES_tradnl" dirty="0">
              <a:solidFill>
                <a:srgbClr val="0000FF"/>
              </a:solidFill>
            </a:endParaRPr>
          </a:p>
        </p:txBody>
      </p:sp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C88FCC5D-939B-9A50-0493-AEC7DEDDCD20}"/>
              </a:ext>
            </a:extLst>
          </p:cNvPr>
          <p:cNvCxnSpPr>
            <a:cxnSpLocks/>
            <a:stCxn id="31" idx="2"/>
          </p:cNvCxnSpPr>
          <p:nvPr/>
        </p:nvCxnSpPr>
        <p:spPr>
          <a:xfrm flipH="1" flipV="1">
            <a:off x="7749749" y="4740421"/>
            <a:ext cx="2948033" cy="554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Elipse 30">
            <a:extLst>
              <a:ext uri="{FF2B5EF4-FFF2-40B4-BE49-F238E27FC236}">
                <a16:creationId xmlns:a16="http://schemas.microsoft.com/office/drawing/2014/main" id="{EF2E9F90-4098-F073-F567-B1BF7D155104}"/>
              </a:ext>
            </a:extLst>
          </p:cNvPr>
          <p:cNvSpPr/>
          <p:nvPr/>
        </p:nvSpPr>
        <p:spPr>
          <a:xfrm>
            <a:off x="10697782" y="4669465"/>
            <a:ext cx="137720" cy="1529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84BD9AA-07BA-5315-448D-FDC02CD74E4F}"/>
              </a:ext>
            </a:extLst>
          </p:cNvPr>
          <p:cNvSpPr txBox="1"/>
          <p:nvPr/>
        </p:nvSpPr>
        <p:spPr>
          <a:xfrm>
            <a:off x="10789942" y="4558526"/>
            <a:ext cx="138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LiDAR</a:t>
            </a:r>
            <a:r>
              <a:rPr lang="es-ES_tradnl" dirty="0"/>
              <a:t> </a:t>
            </a:r>
            <a:r>
              <a:rPr lang="es-ES_tradnl" dirty="0" err="1"/>
              <a:t>device</a:t>
            </a:r>
            <a:endParaRPr lang="es-ES_tradnl" dirty="0"/>
          </a:p>
        </p:txBody>
      </p:sp>
      <p:graphicFrame>
        <p:nvGraphicFramePr>
          <p:cNvPr id="33" name="Objeto 32">
            <a:extLst>
              <a:ext uri="{FF2B5EF4-FFF2-40B4-BE49-F238E27FC236}">
                <a16:creationId xmlns:a16="http://schemas.microsoft.com/office/drawing/2014/main" id="{E2F430CD-FC9E-3522-6216-45E29379AE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223021"/>
              </p:ext>
            </p:extLst>
          </p:nvPr>
        </p:nvGraphicFramePr>
        <p:xfrm>
          <a:off x="7026982" y="1848284"/>
          <a:ext cx="5038772" cy="25966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8" imgW="1657165" imgH="853703" progId="Acrobat.Document.DC">
                  <p:embed/>
                </p:oleObj>
              </mc:Choice>
              <mc:Fallback>
                <p:oleObj name="Acrobat Document" r:id="rId8" imgW="1657165" imgH="853703" progId="Acrobat.Document.DC">
                  <p:embed/>
                  <p:pic>
                    <p:nvPicPr>
                      <p:cNvPr id="33" name="Objeto 32">
                        <a:extLst>
                          <a:ext uri="{FF2B5EF4-FFF2-40B4-BE49-F238E27FC236}">
                            <a16:creationId xmlns:a16="http://schemas.microsoft.com/office/drawing/2014/main" id="{E2F430CD-FC9E-3522-6216-45E29379AE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26982" y="1848284"/>
                        <a:ext cx="5038772" cy="25966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544775F7-FDD6-F127-25D9-BF05A42E2FE9}"/>
              </a:ext>
            </a:extLst>
          </p:cNvPr>
          <p:cNvCxnSpPr>
            <a:cxnSpLocks/>
          </p:cNvCxnSpPr>
          <p:nvPr/>
        </p:nvCxnSpPr>
        <p:spPr>
          <a:xfrm flipV="1">
            <a:off x="7262698" y="4444893"/>
            <a:ext cx="2779753" cy="1015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:a16="http://schemas.microsoft.com/office/drawing/2014/main" id="{3BAE5BA0-BBD7-AC43-2CB6-DFF2333E0930}"/>
              </a:ext>
            </a:extLst>
          </p:cNvPr>
          <p:cNvSpPr/>
          <p:nvPr/>
        </p:nvSpPr>
        <p:spPr>
          <a:xfrm>
            <a:off x="6993567" y="1971605"/>
            <a:ext cx="749806" cy="2570316"/>
          </a:xfrm>
          <a:prstGeom prst="ellipse">
            <a:avLst/>
          </a:prstGeom>
          <a:solidFill>
            <a:srgbClr val="FF0000">
              <a:alpha val="15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lecha: a la derecha 35">
            <a:extLst>
              <a:ext uri="{FF2B5EF4-FFF2-40B4-BE49-F238E27FC236}">
                <a16:creationId xmlns:a16="http://schemas.microsoft.com/office/drawing/2014/main" id="{967D46E0-6776-DFA6-2E45-3A80115675DF}"/>
              </a:ext>
            </a:extLst>
          </p:cNvPr>
          <p:cNvSpPr/>
          <p:nvPr/>
        </p:nvSpPr>
        <p:spPr>
          <a:xfrm>
            <a:off x="9014625" y="2083277"/>
            <a:ext cx="1063485" cy="529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6805D21D-4FC3-EC45-EFFF-5365D9A8837D}"/>
              </a:ext>
            </a:extLst>
          </p:cNvPr>
          <p:cNvSpPr txBox="1"/>
          <p:nvPr/>
        </p:nvSpPr>
        <p:spPr>
          <a:xfrm>
            <a:off x="8339805" y="5266260"/>
            <a:ext cx="1767920" cy="369332"/>
          </a:xfrm>
          <a:prstGeom prst="rect">
            <a:avLst/>
          </a:prstGeom>
          <a:solidFill>
            <a:srgbClr val="F4BA6F"/>
          </a:solidFill>
        </p:spPr>
        <p:txBody>
          <a:bodyPr wrap="none" rtlCol="0">
            <a:spAutoFit/>
          </a:bodyPr>
          <a:lstStyle/>
          <a:p>
            <a:r>
              <a:rPr lang="es-ES" dirty="0"/>
              <a:t>RRMS error ~ 2%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423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47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4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15" grpId="0"/>
      <p:bldP spid="26" grpId="0"/>
      <p:bldP spid="27" grpId="0"/>
      <p:bldP spid="28" grpId="0"/>
      <p:bldP spid="29" grpId="0"/>
      <p:bldP spid="31" grpId="0" animBg="1"/>
      <p:bldP spid="32" grpId="0"/>
      <p:bldP spid="35" grpId="0" animBg="1"/>
      <p:bldP spid="36" grpId="0" animBg="1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D514A4B9-AFCC-7516-536B-EA91259E1929}"/>
              </a:ext>
            </a:extLst>
          </p:cNvPr>
          <p:cNvSpPr/>
          <p:nvPr/>
        </p:nvSpPr>
        <p:spPr>
          <a:xfrm>
            <a:off x="2120197" y="3597754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E360B0CF-3633-278E-D099-ECF3270CDC2D}"/>
              </a:ext>
            </a:extLst>
          </p:cNvPr>
          <p:cNvSpPr/>
          <p:nvPr/>
        </p:nvSpPr>
        <p:spPr>
          <a:xfrm>
            <a:off x="3991095" y="3589858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solidFill>
              <a:srgbClr val="966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7CA56548-7B93-399C-9BA5-452CEBFAB9E7}"/>
              </a:ext>
            </a:extLst>
          </p:cNvPr>
          <p:cNvSpPr/>
          <p:nvPr/>
        </p:nvSpPr>
        <p:spPr>
          <a:xfrm>
            <a:off x="275754" y="3588566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711529A-4CB2-9248-8984-5A889C3F19B2}"/>
              </a:ext>
            </a:extLst>
          </p:cNvPr>
          <p:cNvSpPr/>
          <p:nvPr/>
        </p:nvSpPr>
        <p:spPr>
          <a:xfrm>
            <a:off x="275755" y="2623653"/>
            <a:ext cx="5386997" cy="871014"/>
          </a:xfrm>
          <a:prstGeom prst="roundRect">
            <a:avLst/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grpSp>
        <p:nvGrpSpPr>
          <p:cNvPr id="67" name="Grupo 66">
            <a:extLst>
              <a:ext uri="{FF2B5EF4-FFF2-40B4-BE49-F238E27FC236}">
                <a16:creationId xmlns:a16="http://schemas.microsoft.com/office/drawing/2014/main" id="{58604EF6-296C-BCE7-8B16-D9C5019F0F07}"/>
              </a:ext>
            </a:extLst>
          </p:cNvPr>
          <p:cNvGrpSpPr/>
          <p:nvPr/>
        </p:nvGrpSpPr>
        <p:grpSpPr>
          <a:xfrm>
            <a:off x="4608997" y="1346098"/>
            <a:ext cx="2892880" cy="1022915"/>
            <a:chOff x="4656000" y="375920"/>
            <a:chExt cx="2892880" cy="1022915"/>
          </a:xfrm>
        </p:grpSpPr>
        <p:sp>
          <p:nvSpPr>
            <p:cNvPr id="66" name="Rectángulo: esquinas diagonales cortadas 65">
              <a:extLst>
                <a:ext uri="{FF2B5EF4-FFF2-40B4-BE49-F238E27FC236}">
                  <a16:creationId xmlns:a16="http://schemas.microsoft.com/office/drawing/2014/main" id="{D0F957A5-F036-8328-3672-87D2CB7CA03C}"/>
                </a:ext>
              </a:extLst>
            </p:cNvPr>
            <p:cNvSpPr/>
            <p:nvPr/>
          </p:nvSpPr>
          <p:spPr>
            <a:xfrm>
              <a:off x="4656000" y="375920"/>
              <a:ext cx="2892880" cy="978356"/>
            </a:xfrm>
            <a:prstGeom prst="snip2DiagRect">
              <a:avLst/>
            </a:prstGeom>
            <a:solidFill>
              <a:srgbClr val="0922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B64364F6-78E6-4AB1-BAB9-462752AB4A88}"/>
                </a:ext>
              </a:extLst>
            </p:cNvPr>
            <p:cNvSpPr txBox="1"/>
            <p:nvPr/>
          </p:nvSpPr>
          <p:spPr>
            <a:xfrm>
              <a:off x="4930625" y="411331"/>
              <a:ext cx="2343629" cy="987504"/>
            </a:xfrm>
            <a:prstGeom prst="roundRect">
              <a:avLst/>
            </a:prstGeom>
            <a:noFill/>
            <a:ln>
              <a:noFill/>
            </a:ln>
            <a:effectLst>
              <a:softEdge rad="3175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b="1" dirty="0">
                  <a:solidFill>
                    <a:schemeClr val="bg1"/>
                  </a:solidFill>
                </a:rPr>
                <a:t>ModelFLOWs</a:t>
              </a:r>
            </a:p>
            <a:p>
              <a:pPr algn="ctr"/>
              <a:r>
                <a:rPr lang="es-ES" sz="2800" b="1" dirty="0">
                  <a:solidFill>
                    <a:schemeClr val="bg1"/>
                  </a:solidFill>
                </a:rPr>
                <a:t>APP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B04F34C-E996-BE69-B522-12C1AE8C6644}"/>
              </a:ext>
            </a:extLst>
          </p:cNvPr>
          <p:cNvSpPr txBox="1"/>
          <p:nvPr/>
        </p:nvSpPr>
        <p:spPr>
          <a:xfrm>
            <a:off x="1252209" y="2877954"/>
            <a:ext cx="340852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92240"/>
                </a:solidFill>
              </a:rPr>
              <a:t>MODAL DECOMPOSITION</a:t>
            </a:r>
            <a:endParaRPr lang="en-US" b="1" dirty="0">
              <a:solidFill>
                <a:srgbClr val="09224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327A9D0-5246-522D-EAEA-1FD236F40CA6}"/>
              </a:ext>
            </a:extLst>
          </p:cNvPr>
          <p:cNvSpPr txBox="1"/>
          <p:nvPr/>
        </p:nvSpPr>
        <p:spPr>
          <a:xfrm>
            <a:off x="7997822" y="2863282"/>
            <a:ext cx="226183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92240"/>
                </a:solidFill>
              </a:rPr>
              <a:t>DEEP LEARNING</a:t>
            </a:r>
            <a:endParaRPr lang="en-US" b="1" dirty="0">
              <a:solidFill>
                <a:srgbClr val="09224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7C8C595-1714-ED95-9BEA-3B140B5B8240}"/>
              </a:ext>
            </a:extLst>
          </p:cNvPr>
          <p:cNvSpPr txBox="1"/>
          <p:nvPr/>
        </p:nvSpPr>
        <p:spPr>
          <a:xfrm>
            <a:off x="203778" y="3678073"/>
            <a:ext cx="1815610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Pattern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detection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3772AD4-E6C2-226D-FA5B-75F530601E00}"/>
              </a:ext>
            </a:extLst>
          </p:cNvPr>
          <p:cNvSpPr txBox="1"/>
          <p:nvPr/>
        </p:nvSpPr>
        <p:spPr>
          <a:xfrm>
            <a:off x="2220685" y="3678073"/>
            <a:ext cx="1497144" cy="374571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Reconstruction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19F356B-9194-5030-FEFB-282E537AC9A0}"/>
              </a:ext>
            </a:extLst>
          </p:cNvPr>
          <p:cNvSpPr txBox="1"/>
          <p:nvPr/>
        </p:nvSpPr>
        <p:spPr>
          <a:xfrm>
            <a:off x="3991095" y="3678073"/>
            <a:ext cx="1671657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Prediction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2DB8095-39F6-8D0B-0F7C-88818D0328D3}"/>
              </a:ext>
            </a:extLst>
          </p:cNvPr>
          <p:cNvSpPr txBox="1"/>
          <p:nvPr/>
        </p:nvSpPr>
        <p:spPr>
          <a:xfrm>
            <a:off x="275755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HOSVD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AF7CBED-6A20-DB4E-A8B2-CDF0E09C014F}"/>
              </a:ext>
            </a:extLst>
          </p:cNvPr>
          <p:cNvSpPr txBox="1"/>
          <p:nvPr/>
        </p:nvSpPr>
        <p:spPr>
          <a:xfrm>
            <a:off x="2120197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Data </a:t>
            </a:r>
            <a:r>
              <a:rPr lang="es-ES" sz="1600" b="1" dirty="0" err="1">
                <a:solidFill>
                  <a:srgbClr val="966835"/>
                </a:solidFill>
              </a:rPr>
              <a:t>Repairing</a:t>
            </a:r>
            <a:endParaRPr lang="es-ES" dirty="0" err="1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1A1FFEB-7B6C-A76B-AE3F-BDBF9597E8BB}"/>
              </a:ext>
            </a:extLst>
          </p:cNvPr>
          <p:cNvSpPr txBox="1"/>
          <p:nvPr/>
        </p:nvSpPr>
        <p:spPr>
          <a:xfrm>
            <a:off x="276997" y="488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  <a:effectLst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HODMD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BFD043EF-19BD-DB02-FBF9-C602358E8DC3}"/>
              </a:ext>
            </a:extLst>
          </p:cNvPr>
          <p:cNvSpPr txBox="1"/>
          <p:nvPr/>
        </p:nvSpPr>
        <p:spPr>
          <a:xfrm>
            <a:off x="3991095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HODMD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E21CC282-A633-5A47-A51B-81144201FD30}"/>
              </a:ext>
            </a:extLst>
          </p:cNvPr>
          <p:cNvSpPr txBox="1"/>
          <p:nvPr/>
        </p:nvSpPr>
        <p:spPr>
          <a:xfrm>
            <a:off x="6435243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Autoencoders</a:t>
            </a:r>
            <a:endParaRPr lang="en-US" sz="1600" b="1" dirty="0" err="1">
              <a:solidFill>
                <a:srgbClr val="966835"/>
              </a:solidFill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E068158E-2698-E0A7-E0A2-D4E23A30CDCC}"/>
              </a:ext>
            </a:extLst>
          </p:cNvPr>
          <p:cNvSpPr txBox="1"/>
          <p:nvPr/>
        </p:nvSpPr>
        <p:spPr>
          <a:xfrm>
            <a:off x="8292910" y="434506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Superresolution</a:t>
            </a:r>
            <a:endParaRPr lang="en-US" sz="1600" b="1" dirty="0" err="1">
              <a:solidFill>
                <a:srgbClr val="966835"/>
              </a:solidFill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3336810-E6C3-0787-75C4-8579DC83E016}"/>
              </a:ext>
            </a:extLst>
          </p:cNvPr>
          <p:cNvSpPr txBox="1"/>
          <p:nvPr/>
        </p:nvSpPr>
        <p:spPr>
          <a:xfrm>
            <a:off x="10150579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Full DL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5962F0C-3CA3-6CF4-07BD-6F6D2FCE0FBB}"/>
              </a:ext>
            </a:extLst>
          </p:cNvPr>
          <p:cNvSpPr txBox="1"/>
          <p:nvPr/>
        </p:nvSpPr>
        <p:spPr>
          <a:xfrm>
            <a:off x="10150577" y="488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Hybrid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53" name="Flecha: doblada hacia arriba 52">
            <a:extLst>
              <a:ext uri="{FF2B5EF4-FFF2-40B4-BE49-F238E27FC236}">
                <a16:creationId xmlns:a16="http://schemas.microsoft.com/office/drawing/2014/main" id="{5FD870C0-6B7E-DA59-DD99-01FF89B01768}"/>
              </a:ext>
            </a:extLst>
          </p:cNvPr>
          <p:cNvSpPr/>
          <p:nvPr/>
        </p:nvSpPr>
        <p:spPr>
          <a:xfrm rot="10800000">
            <a:off x="2781540" y="1742232"/>
            <a:ext cx="1622822" cy="787522"/>
          </a:xfrm>
          <a:prstGeom prst="bentUpArrow">
            <a:avLst>
              <a:gd name="adj1" fmla="val 18200"/>
              <a:gd name="adj2" fmla="val 20283"/>
              <a:gd name="adj3" fmla="val 33870"/>
            </a:avLst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85E6FD53-6625-A189-A8EB-254617B4771A}"/>
              </a:ext>
            </a:extLst>
          </p:cNvPr>
          <p:cNvSpPr/>
          <p:nvPr/>
        </p:nvSpPr>
        <p:spPr>
          <a:xfrm>
            <a:off x="6435243" y="2623653"/>
            <a:ext cx="5386997" cy="871014"/>
          </a:xfrm>
          <a:prstGeom prst="roundRect">
            <a:avLst/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0E011B4B-6414-E8BF-5F8A-A7403FDB1E48}"/>
              </a:ext>
            </a:extLst>
          </p:cNvPr>
          <p:cNvSpPr/>
          <p:nvPr/>
        </p:nvSpPr>
        <p:spPr>
          <a:xfrm>
            <a:off x="8280120" y="3594014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AF76C1B9-2929-A5C4-8F4E-62C59E43EC19}"/>
              </a:ext>
            </a:extLst>
          </p:cNvPr>
          <p:cNvSpPr/>
          <p:nvPr/>
        </p:nvSpPr>
        <p:spPr>
          <a:xfrm>
            <a:off x="10150575" y="3595306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34AF35B0-41AC-DDE3-8F45-5C4D12FFB215}"/>
              </a:ext>
            </a:extLst>
          </p:cNvPr>
          <p:cNvSpPr/>
          <p:nvPr/>
        </p:nvSpPr>
        <p:spPr>
          <a:xfrm>
            <a:off x="6435234" y="3594014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5685307-F12C-3E69-3DCB-22DD1C58838B}"/>
              </a:ext>
            </a:extLst>
          </p:cNvPr>
          <p:cNvSpPr txBox="1"/>
          <p:nvPr/>
        </p:nvSpPr>
        <p:spPr>
          <a:xfrm>
            <a:off x="6399872" y="3683521"/>
            <a:ext cx="1746130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Pattern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detection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EE807A31-7879-19AD-D471-AD31D4B3ACE5}"/>
              </a:ext>
            </a:extLst>
          </p:cNvPr>
          <p:cNvSpPr txBox="1"/>
          <p:nvPr/>
        </p:nvSpPr>
        <p:spPr>
          <a:xfrm>
            <a:off x="8380165" y="3683521"/>
            <a:ext cx="1497144" cy="374571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Reconstruction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6C5DF9A3-EBB2-D533-0181-474897D154F9}"/>
              </a:ext>
            </a:extLst>
          </p:cNvPr>
          <p:cNvSpPr txBox="1"/>
          <p:nvPr/>
        </p:nvSpPr>
        <p:spPr>
          <a:xfrm>
            <a:off x="10150575" y="3683521"/>
            <a:ext cx="1671657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Prediction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5" name="Flecha: doblada hacia arriba 64">
            <a:extLst>
              <a:ext uri="{FF2B5EF4-FFF2-40B4-BE49-F238E27FC236}">
                <a16:creationId xmlns:a16="http://schemas.microsoft.com/office/drawing/2014/main" id="{6EB1503A-AEB0-2A1D-7CC3-7439CFA5F4FD}"/>
              </a:ext>
            </a:extLst>
          </p:cNvPr>
          <p:cNvSpPr/>
          <p:nvPr/>
        </p:nvSpPr>
        <p:spPr>
          <a:xfrm rot="10800000" flipH="1">
            <a:off x="7699408" y="1743058"/>
            <a:ext cx="1623600" cy="787522"/>
          </a:xfrm>
          <a:prstGeom prst="bentUpArrow">
            <a:avLst>
              <a:gd name="adj1" fmla="val 18200"/>
              <a:gd name="adj2" fmla="val 20283"/>
              <a:gd name="adj3" fmla="val 33870"/>
            </a:avLst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E34A349-1969-F2C0-C423-6CB1B003B968}"/>
              </a:ext>
            </a:extLst>
          </p:cNvPr>
          <p:cNvSpPr txBox="1"/>
          <p:nvPr/>
        </p:nvSpPr>
        <p:spPr>
          <a:xfrm>
            <a:off x="2120197" y="4891452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  <a:ea typeface="Calibri"/>
                <a:cs typeface="Calibri"/>
              </a:rPr>
              <a:t>Superresolution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A6509A-7DBA-133A-E37A-8D05242867A5}"/>
              </a:ext>
            </a:extLst>
          </p:cNvPr>
          <p:cNvSpPr txBox="1">
            <a:spLocks/>
          </p:cNvSpPr>
          <p:nvPr/>
        </p:nvSpPr>
        <p:spPr>
          <a:xfrm>
            <a:off x="2120197" y="-2438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Open Source Software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1CA2552-1DC8-3901-BF04-7174D57CE4E6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A5EFCEA-7FD7-4F23-0F86-CDB176B40FA3}"/>
              </a:ext>
            </a:extLst>
          </p:cNvPr>
          <p:cNvSpPr txBox="1"/>
          <p:nvPr/>
        </p:nvSpPr>
        <p:spPr>
          <a:xfrm>
            <a:off x="380554" y="6233266"/>
            <a:ext cx="37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pic>
        <p:nvPicPr>
          <p:cNvPr id="8" name="Imagen 7" descr="Logotipo, Icono&#10;&#10;Descripción generada automáticamente">
            <a:extLst>
              <a:ext uri="{FF2B5EF4-FFF2-40B4-BE49-F238E27FC236}">
                <a16:creationId xmlns:a16="http://schemas.microsoft.com/office/drawing/2014/main" id="{FFEE8442-558E-F5D5-96A9-67AAE8F7A0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AA69E0B-D133-C0D0-C532-AAC2E80D4E97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 descr="Logotipo, Icono&#10;&#10;Descripción generada automáticamente">
            <a:extLst>
              <a:ext uri="{FF2B5EF4-FFF2-40B4-BE49-F238E27FC236}">
                <a16:creationId xmlns:a16="http://schemas.microsoft.com/office/drawing/2014/main" id="{F9E73573-24B2-984F-0241-1A370141E1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AE8F576A-2C0A-EA6A-5F1B-D07E6A9DDEDF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 descr="Logotipo, Icono&#10;&#10;Descripción generada automáticamente">
            <a:extLst>
              <a:ext uri="{FF2B5EF4-FFF2-40B4-BE49-F238E27FC236}">
                <a16:creationId xmlns:a16="http://schemas.microsoft.com/office/drawing/2014/main" id="{24369DCB-5DF6-E788-6839-9D50AD961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4259DFFA-81F2-D283-B008-5686B45C5420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04C99F14-5F53-D037-7CAC-612E3F94EC1B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 descr="Logotipo, Icono&#10;&#10;Descripción generada automáticamente">
            <a:extLst>
              <a:ext uri="{FF2B5EF4-FFF2-40B4-BE49-F238E27FC236}">
                <a16:creationId xmlns:a16="http://schemas.microsoft.com/office/drawing/2014/main" id="{8419CA30-CC15-CFD9-74FB-A6ED5E91E7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1EF6EFD-5563-3679-B1EB-35B0A37021D1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1963415-CB6E-BEF0-6ACE-5FDD8EF41A64}"/>
              </a:ext>
            </a:extLst>
          </p:cNvPr>
          <p:cNvSpPr txBox="1"/>
          <p:nvPr/>
        </p:nvSpPr>
        <p:spPr>
          <a:xfrm>
            <a:off x="4177036" y="5318113"/>
            <a:ext cx="514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https://modelflows.github.io/modelflowsapp/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8410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116544D-A135-D568-4819-D4CD7EAFFD58}"/>
              </a:ext>
            </a:extLst>
          </p:cNvPr>
          <p:cNvSpPr txBox="1">
            <a:spLocks/>
          </p:cNvSpPr>
          <p:nvPr/>
        </p:nvSpPr>
        <p:spPr>
          <a:xfrm>
            <a:off x="2196266" y="-7847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/>
              <a:t>Methods for data analysis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1942A2B-81BA-F35A-763F-AB7C7E3A479B}"/>
              </a:ext>
            </a:extLst>
          </p:cNvPr>
          <p:cNvSpPr txBox="1"/>
          <p:nvPr/>
        </p:nvSpPr>
        <p:spPr>
          <a:xfrm>
            <a:off x="4627616" y="1352251"/>
            <a:ext cx="29367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>
                <a:solidFill>
                  <a:srgbClr val="0000FF"/>
                </a:solidFill>
              </a:rPr>
              <a:t>Reduced order model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2042167-2FEF-1917-76BA-9B397966B66E}"/>
              </a:ext>
            </a:extLst>
          </p:cNvPr>
          <p:cNvSpPr txBox="1"/>
          <p:nvPr/>
        </p:nvSpPr>
        <p:spPr>
          <a:xfrm>
            <a:off x="5116308" y="2438492"/>
            <a:ext cx="1959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>
                <a:solidFill>
                  <a:srgbClr val="0000FF"/>
                </a:solidFill>
              </a:rPr>
              <a:t>Data analysis </a:t>
            </a:r>
          </a:p>
        </p:txBody>
      </p:sp>
      <p:sp>
        <p:nvSpPr>
          <p:cNvPr id="7" name="Flecha: doblada 6">
            <a:extLst>
              <a:ext uri="{FF2B5EF4-FFF2-40B4-BE49-F238E27FC236}">
                <a16:creationId xmlns:a16="http://schemas.microsoft.com/office/drawing/2014/main" id="{7C9606D7-DAB0-FB5D-3C8B-7CA2A4754E97}"/>
              </a:ext>
            </a:extLst>
          </p:cNvPr>
          <p:cNvSpPr/>
          <p:nvPr/>
        </p:nvSpPr>
        <p:spPr>
          <a:xfrm rot="5400000">
            <a:off x="6615832" y="2540742"/>
            <a:ext cx="512956" cy="1778477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lecha: doblada 7">
            <a:extLst>
              <a:ext uri="{FF2B5EF4-FFF2-40B4-BE49-F238E27FC236}">
                <a16:creationId xmlns:a16="http://schemas.microsoft.com/office/drawing/2014/main" id="{233644BB-FAF8-C0E7-E54B-FC36FDAD28DA}"/>
              </a:ext>
            </a:extLst>
          </p:cNvPr>
          <p:cNvSpPr/>
          <p:nvPr/>
        </p:nvSpPr>
        <p:spPr>
          <a:xfrm rot="5400000" flipV="1">
            <a:off x="4921162" y="2624549"/>
            <a:ext cx="512956" cy="1610862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lecha: arriba y abajo 8">
            <a:extLst>
              <a:ext uri="{FF2B5EF4-FFF2-40B4-BE49-F238E27FC236}">
                <a16:creationId xmlns:a16="http://schemas.microsoft.com/office/drawing/2014/main" id="{DA692798-FDCE-6B08-C574-119875A7C33B}"/>
              </a:ext>
            </a:extLst>
          </p:cNvPr>
          <p:cNvSpPr/>
          <p:nvPr/>
        </p:nvSpPr>
        <p:spPr>
          <a:xfrm>
            <a:off x="5870828" y="1856429"/>
            <a:ext cx="354980" cy="558337"/>
          </a:xfrm>
          <a:prstGeom prst="upDownArrow">
            <a:avLst/>
          </a:prstGeom>
          <a:solidFill>
            <a:schemeClr val="accent2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27F6AD5-6358-3BE9-5D7B-0DD08B547608}"/>
              </a:ext>
            </a:extLst>
          </p:cNvPr>
          <p:cNvSpPr txBox="1"/>
          <p:nvPr/>
        </p:nvSpPr>
        <p:spPr>
          <a:xfrm>
            <a:off x="6577072" y="3765355"/>
            <a:ext cx="337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Equation-based methods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673D0B3-53AF-8E8C-A850-2C1466EE2501}"/>
              </a:ext>
            </a:extLst>
          </p:cNvPr>
          <p:cNvSpPr txBox="1"/>
          <p:nvPr/>
        </p:nvSpPr>
        <p:spPr>
          <a:xfrm>
            <a:off x="2798166" y="3712374"/>
            <a:ext cx="2826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Data-driven methods</a:t>
            </a:r>
          </a:p>
        </p:txBody>
      </p:sp>
      <p:sp>
        <p:nvSpPr>
          <p:cNvPr id="12" name="Flecha: doblada 11">
            <a:extLst>
              <a:ext uri="{FF2B5EF4-FFF2-40B4-BE49-F238E27FC236}">
                <a16:creationId xmlns:a16="http://schemas.microsoft.com/office/drawing/2014/main" id="{7554C54F-72CE-898C-BB80-085A2E489323}"/>
              </a:ext>
            </a:extLst>
          </p:cNvPr>
          <p:cNvSpPr/>
          <p:nvPr/>
        </p:nvSpPr>
        <p:spPr>
          <a:xfrm rot="5400000">
            <a:off x="4725111" y="3814126"/>
            <a:ext cx="512956" cy="1778477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Flecha: doblada 12">
            <a:extLst>
              <a:ext uri="{FF2B5EF4-FFF2-40B4-BE49-F238E27FC236}">
                <a16:creationId xmlns:a16="http://schemas.microsoft.com/office/drawing/2014/main" id="{CBF62862-E6B6-ECD6-B862-312B231BD2C1}"/>
              </a:ext>
            </a:extLst>
          </p:cNvPr>
          <p:cNvSpPr/>
          <p:nvPr/>
        </p:nvSpPr>
        <p:spPr>
          <a:xfrm rot="5400000" flipV="1">
            <a:off x="3030441" y="3897933"/>
            <a:ext cx="512956" cy="1610862"/>
          </a:xfrm>
          <a:prstGeom prst="ben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DE7D87D-0228-6CCA-219F-3D406E34C703}"/>
              </a:ext>
            </a:extLst>
          </p:cNvPr>
          <p:cNvSpPr/>
          <p:nvPr/>
        </p:nvSpPr>
        <p:spPr>
          <a:xfrm>
            <a:off x="5983071" y="2900157"/>
            <a:ext cx="131226" cy="273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E0707EA8-362E-B617-B45B-2DEBA262C086}"/>
              </a:ext>
            </a:extLst>
          </p:cNvPr>
          <p:cNvSpPr/>
          <p:nvPr/>
        </p:nvSpPr>
        <p:spPr>
          <a:xfrm>
            <a:off x="4092350" y="4173541"/>
            <a:ext cx="131226" cy="2733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454C644-BCEE-2D36-2082-A0AF2679A438}"/>
              </a:ext>
            </a:extLst>
          </p:cNvPr>
          <p:cNvSpPr txBox="1"/>
          <p:nvPr/>
        </p:nvSpPr>
        <p:spPr>
          <a:xfrm>
            <a:off x="890247" y="4914252"/>
            <a:ext cx="2920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/>
              <a:t>Modal decomposition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79EF7FF-6AF8-DA56-B00A-BFA55D4F133B}"/>
              </a:ext>
            </a:extLst>
          </p:cNvPr>
          <p:cNvSpPr txBox="1"/>
          <p:nvPr/>
        </p:nvSpPr>
        <p:spPr>
          <a:xfrm>
            <a:off x="4272325" y="4959842"/>
            <a:ext cx="2246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Neural networks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75A6487-5B9C-FD90-E25B-BD2FC2707BE2}"/>
              </a:ext>
            </a:extLst>
          </p:cNvPr>
          <p:cNvSpPr/>
          <p:nvPr/>
        </p:nvSpPr>
        <p:spPr>
          <a:xfrm>
            <a:off x="772662" y="3709598"/>
            <a:ext cx="5804410" cy="1809165"/>
          </a:xfrm>
          <a:prstGeom prst="rect">
            <a:avLst/>
          </a:prstGeom>
          <a:noFill/>
          <a:ln w="38100"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C064595-2363-AE52-E52B-4EA6D17CCC82}"/>
              </a:ext>
            </a:extLst>
          </p:cNvPr>
          <p:cNvSpPr txBox="1"/>
          <p:nvPr/>
        </p:nvSpPr>
        <p:spPr>
          <a:xfrm>
            <a:off x="6621502" y="4914252"/>
            <a:ext cx="537516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00FF"/>
                </a:solidFill>
              </a:rPr>
              <a:t>Machine learning &amp; Artificial intelligence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10CD058-93A1-5BF8-A4B4-3E6AE1B01682}"/>
              </a:ext>
            </a:extLst>
          </p:cNvPr>
          <p:cNvSpPr txBox="1"/>
          <p:nvPr/>
        </p:nvSpPr>
        <p:spPr>
          <a:xfrm>
            <a:off x="6772767" y="4150378"/>
            <a:ext cx="2687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E.g.: </a:t>
            </a:r>
            <a:r>
              <a:rPr lang="en-GB" sz="2000" dirty="0" err="1"/>
              <a:t>Galerkin</a:t>
            </a:r>
            <a:r>
              <a:rPr lang="en-GB" sz="2000" dirty="0"/>
              <a:t> projection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A347CFC-A9A9-A2AC-D105-2298E61922B6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9DA215C5-553A-478A-9464-AFAE599618A9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n 22" descr="Logotipo, Icono&#10;&#10;Descripción generada automáticamente">
            <a:extLst>
              <a:ext uri="{FF2B5EF4-FFF2-40B4-BE49-F238E27FC236}">
                <a16:creationId xmlns:a16="http://schemas.microsoft.com/office/drawing/2014/main" id="{0CE72EFE-D3DA-D412-CD13-BD9126B113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1721388A-19F1-BFEC-BDB2-667C06DB560E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3" grpId="0" animBg="1"/>
      <p:bldP spid="15" grpId="0" animBg="1"/>
      <p:bldP spid="16" grpId="0"/>
      <p:bldP spid="17" grpId="0"/>
      <p:bldP spid="18" grpId="0" animBg="1"/>
      <p:bldP spid="19" grpId="0" animBg="1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F977F43-17BB-3BE5-A1F6-711475C79C82}"/>
              </a:ext>
            </a:extLst>
          </p:cNvPr>
          <p:cNvSpPr txBox="1"/>
          <p:nvPr/>
        </p:nvSpPr>
        <p:spPr>
          <a:xfrm>
            <a:off x="2870791" y="1277002"/>
            <a:ext cx="65975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err="1"/>
              <a:t>Thank</a:t>
            </a:r>
            <a:r>
              <a:rPr lang="es-ES" sz="3600" b="1" dirty="0"/>
              <a:t> </a:t>
            </a:r>
            <a:r>
              <a:rPr lang="es-ES" sz="3600" b="1" dirty="0" err="1"/>
              <a:t>you</a:t>
            </a:r>
            <a:r>
              <a:rPr lang="es-ES" sz="3600" b="1" dirty="0"/>
              <a:t> </a:t>
            </a:r>
            <a:r>
              <a:rPr lang="es-ES" sz="3600" b="1" dirty="0" err="1"/>
              <a:t>for</a:t>
            </a:r>
            <a:r>
              <a:rPr lang="es-ES" sz="3600" b="1" dirty="0"/>
              <a:t> </a:t>
            </a:r>
            <a:r>
              <a:rPr lang="es-ES" sz="3600" b="1" dirty="0" err="1"/>
              <a:t>your</a:t>
            </a:r>
            <a:r>
              <a:rPr lang="es-ES" sz="3600" b="1" dirty="0"/>
              <a:t> </a:t>
            </a:r>
            <a:r>
              <a:rPr lang="es-ES" sz="3600" b="1" dirty="0" err="1"/>
              <a:t>attention</a:t>
            </a:r>
            <a:r>
              <a:rPr lang="es-ES" sz="3600" b="1" dirty="0"/>
              <a:t>!</a:t>
            </a:r>
          </a:p>
          <a:p>
            <a:pPr algn="ctr"/>
            <a:endParaRPr lang="es-ES" sz="3600" b="1" dirty="0">
              <a:solidFill>
                <a:srgbClr val="0033CC"/>
              </a:solidFill>
            </a:endParaRPr>
          </a:p>
          <a:p>
            <a:pPr algn="ctr"/>
            <a:r>
              <a:rPr lang="es-ES" sz="3600" b="1" dirty="0" err="1">
                <a:solidFill>
                  <a:srgbClr val="0033CC"/>
                </a:solidFill>
              </a:rPr>
              <a:t>Questions</a:t>
            </a:r>
            <a:r>
              <a:rPr lang="es-ES" sz="3600" b="1" dirty="0">
                <a:solidFill>
                  <a:srgbClr val="0033CC"/>
                </a:solidFill>
              </a:rPr>
              <a:t>??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920D15C-4958-D056-1DD0-0931442D1423}"/>
              </a:ext>
            </a:extLst>
          </p:cNvPr>
          <p:cNvSpPr txBox="1"/>
          <p:nvPr/>
        </p:nvSpPr>
        <p:spPr>
          <a:xfrm>
            <a:off x="4769588" y="3601336"/>
            <a:ext cx="2929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hlinkClick r:id="rId3"/>
              </a:rPr>
              <a:t>soledad.leclainche@upm.es</a:t>
            </a:r>
            <a:endParaRPr lang="es-ES" dirty="0"/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5C95AE9-9008-F90E-012D-F2541347FC23}"/>
              </a:ext>
            </a:extLst>
          </p:cNvPr>
          <p:cNvSpPr txBox="1"/>
          <p:nvPr/>
        </p:nvSpPr>
        <p:spPr>
          <a:xfrm>
            <a:off x="3794494" y="4447745"/>
            <a:ext cx="61004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rgbClr val="FF6600"/>
                </a:solidFill>
                <a:hlinkClick r:id="rId4"/>
              </a:rPr>
              <a:t>https://sites.google.com/view/soledadleclainche</a:t>
            </a:r>
            <a:endParaRPr lang="es-ES" sz="1800" dirty="0">
              <a:solidFill>
                <a:srgbClr val="FF6600"/>
              </a:solidFill>
            </a:endParaRPr>
          </a:p>
          <a:p>
            <a:endParaRPr lang="es-ES" sz="1800" b="1" dirty="0">
              <a:solidFill>
                <a:srgbClr val="FF6600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CCDE7D2-83A2-56DA-EA51-6E084F545B1A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9161172-1947-2CFF-8A1D-3B24BFA4B3B7}"/>
              </a:ext>
            </a:extLst>
          </p:cNvPr>
          <p:cNvSpPr txBox="1"/>
          <p:nvPr/>
        </p:nvSpPr>
        <p:spPr>
          <a:xfrm>
            <a:off x="380554" y="6233266"/>
            <a:ext cx="374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</a:t>
            </a:r>
          </a:p>
        </p:txBody>
      </p:sp>
      <p:pic>
        <p:nvPicPr>
          <p:cNvPr id="9" name="Imagen 8" descr="Logotipo, Icono&#10;&#10;Descripción generada automáticamente">
            <a:extLst>
              <a:ext uri="{FF2B5EF4-FFF2-40B4-BE49-F238E27FC236}">
                <a16:creationId xmlns:a16="http://schemas.microsoft.com/office/drawing/2014/main" id="{99B28A92-8097-5B5A-A622-B9331E5899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E0A8253-3E6D-3DF9-7418-1373589C19D5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n 10" descr="Logotipo, Icono&#10;&#10;Descripción generada automáticamente">
            <a:extLst>
              <a:ext uri="{FF2B5EF4-FFF2-40B4-BE49-F238E27FC236}">
                <a16:creationId xmlns:a16="http://schemas.microsoft.com/office/drawing/2014/main" id="{A831A56F-4996-1871-91A9-262D6ED33B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E5E526D-BDED-5508-CBB3-7D13B1AB7DE8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n 12" descr="Logotipo, Icono&#10;&#10;Descripción generada automáticamente">
            <a:extLst>
              <a:ext uri="{FF2B5EF4-FFF2-40B4-BE49-F238E27FC236}">
                <a16:creationId xmlns:a16="http://schemas.microsoft.com/office/drawing/2014/main" id="{11BDF184-FA37-6EE7-0581-6E9A225442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DD52F6AF-7D99-D735-2EB5-DE137168E295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3B63CAD-EFC2-48EF-EE44-BC1E5B2976B7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n 15" descr="Logotipo, Icono&#10;&#10;Descripción generada automáticamente">
            <a:extLst>
              <a:ext uri="{FF2B5EF4-FFF2-40B4-BE49-F238E27FC236}">
                <a16:creationId xmlns:a16="http://schemas.microsoft.com/office/drawing/2014/main" id="{4C203732-E576-9CBE-5626-15D5261CD8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9B7BCEB-40C8-A1F1-10FE-9B20E723997A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7FD0F61-E7AA-8748-44C0-A3EC9EFD71FF}"/>
              </a:ext>
            </a:extLst>
          </p:cNvPr>
          <p:cNvSpPr txBox="1"/>
          <p:nvPr/>
        </p:nvSpPr>
        <p:spPr>
          <a:xfrm>
            <a:off x="3922085" y="4849715"/>
            <a:ext cx="6100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5"/>
              </a:rPr>
              <a:t>https://modelflows.github.io/modelflowsapp/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9454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C2A5E0-EDEA-C11E-556C-29E5546767D3}"/>
              </a:ext>
            </a:extLst>
          </p:cNvPr>
          <p:cNvSpPr txBox="1">
            <a:spLocks/>
          </p:cNvSpPr>
          <p:nvPr/>
        </p:nvSpPr>
        <p:spPr>
          <a:xfrm>
            <a:off x="2206205" y="-3278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Methods for data analysis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75CCF9A-38FF-2EC0-9493-6B2A044FEA68}"/>
              </a:ext>
            </a:extLst>
          </p:cNvPr>
          <p:cNvSpPr txBox="1"/>
          <p:nvPr/>
        </p:nvSpPr>
        <p:spPr>
          <a:xfrm>
            <a:off x="800113" y="851016"/>
            <a:ext cx="1081655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>
                <a:solidFill>
                  <a:srgbClr val="0000FF"/>
                </a:solidFill>
              </a:rPr>
              <a:t>Artificial intelligence tools</a:t>
            </a:r>
          </a:p>
          <a:p>
            <a:pPr algn="ctr"/>
            <a:endParaRPr lang="en-GB" sz="1000" b="1" dirty="0">
              <a:solidFill>
                <a:srgbClr val="FF6600"/>
              </a:solidFill>
            </a:endParaRPr>
          </a:p>
          <a:p>
            <a:pPr algn="ctr"/>
            <a:r>
              <a:rPr lang="en-GB" sz="2400" dirty="0"/>
              <a:t>Reduced Order Models: hybrid </a:t>
            </a:r>
            <a:r>
              <a:rPr lang="en-GB" sz="2400" b="1" dirty="0"/>
              <a:t>machine learning </a:t>
            </a:r>
            <a:r>
              <a:rPr lang="en-GB" sz="2400" dirty="0"/>
              <a:t>models based on physical principles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740950-8AD6-10D9-0436-C99A7DFF5DC1}"/>
              </a:ext>
            </a:extLst>
          </p:cNvPr>
          <p:cNvSpPr txBox="1"/>
          <p:nvPr/>
        </p:nvSpPr>
        <p:spPr>
          <a:xfrm>
            <a:off x="1876976" y="2904677"/>
            <a:ext cx="37621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i="1" dirty="0"/>
              <a:t>DMD, POD, PCA, HOSVD, HODMD, etc.</a:t>
            </a:r>
          </a:p>
          <a:p>
            <a:pPr algn="ctr"/>
            <a:endParaRPr lang="en-GB" sz="1800" dirty="0"/>
          </a:p>
          <a:p>
            <a:pPr algn="ctr"/>
            <a:r>
              <a:rPr lang="en-GB" sz="1800" dirty="0"/>
              <a:t>Extract physical patterns</a:t>
            </a:r>
          </a:p>
          <a:p>
            <a:pPr algn="ctr"/>
            <a:endParaRPr lang="en-GB" sz="1800" dirty="0"/>
          </a:p>
          <a:p>
            <a:pPr algn="ctr"/>
            <a:r>
              <a:rPr lang="en-GB" sz="1800" dirty="0"/>
              <a:t>Reduce data dimensionality</a:t>
            </a:r>
          </a:p>
          <a:p>
            <a:pPr algn="ctr"/>
            <a:endParaRPr lang="en-GB" sz="18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1007903-3358-A066-9BEB-E867EB2FECEF}"/>
              </a:ext>
            </a:extLst>
          </p:cNvPr>
          <p:cNvSpPr txBox="1"/>
          <p:nvPr/>
        </p:nvSpPr>
        <p:spPr>
          <a:xfrm>
            <a:off x="2671524" y="2264093"/>
            <a:ext cx="2278637" cy="369332"/>
          </a:xfrm>
          <a:prstGeom prst="rect">
            <a:avLst/>
          </a:prstGeom>
          <a:solidFill>
            <a:schemeClr val="accent3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sz="1800" b="1" dirty="0"/>
              <a:t>Modal decomposition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B06FBF2-D186-66E7-1A2B-95270A8A97E0}"/>
              </a:ext>
            </a:extLst>
          </p:cNvPr>
          <p:cNvSpPr txBox="1"/>
          <p:nvPr/>
        </p:nvSpPr>
        <p:spPr>
          <a:xfrm>
            <a:off x="7411265" y="2258346"/>
            <a:ext cx="1732590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GB" sz="1800" dirty="0"/>
              <a:t>Neural networks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1C237D9-E5E8-E721-3251-1ADB1D67E9DB}"/>
              </a:ext>
            </a:extLst>
          </p:cNvPr>
          <p:cNvSpPr txBox="1"/>
          <p:nvPr/>
        </p:nvSpPr>
        <p:spPr>
          <a:xfrm>
            <a:off x="6041817" y="1981347"/>
            <a:ext cx="568876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5400" dirty="0">
                <a:solidFill>
                  <a:srgbClr val="FF6600"/>
                </a:solidFill>
              </a:rPr>
              <a:t>+</a:t>
            </a:r>
            <a:endParaRPr lang="es-ES" sz="5400" dirty="0">
              <a:solidFill>
                <a:srgbClr val="FF66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6EE185B-9209-255B-FE50-5AB152B1F1D0}"/>
              </a:ext>
            </a:extLst>
          </p:cNvPr>
          <p:cNvSpPr txBox="1"/>
          <p:nvPr/>
        </p:nvSpPr>
        <p:spPr>
          <a:xfrm>
            <a:off x="3608863" y="4832143"/>
            <a:ext cx="5304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0000FF"/>
                </a:solidFill>
              </a:rPr>
              <a:t>Data assimilation to develop robust architectures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9071E72-7FE0-B1B2-CA17-80E1D34E75AF}"/>
              </a:ext>
            </a:extLst>
          </p:cNvPr>
          <p:cNvSpPr txBox="1"/>
          <p:nvPr/>
        </p:nvSpPr>
        <p:spPr>
          <a:xfrm>
            <a:off x="3396546" y="5169850"/>
            <a:ext cx="5812365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GB" sz="1700" dirty="0"/>
              <a:t>Combine numerical and experimental databases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8FCE708-999F-340F-0637-15CA02F652C1}"/>
              </a:ext>
            </a:extLst>
          </p:cNvPr>
          <p:cNvSpPr txBox="1"/>
          <p:nvPr/>
        </p:nvSpPr>
        <p:spPr>
          <a:xfrm>
            <a:off x="6261149" y="2723500"/>
            <a:ext cx="3935757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800" i="1" dirty="0"/>
              <a:t>Recurren</a:t>
            </a:r>
            <a:r>
              <a:rPr lang="en-GB" i="1" dirty="0"/>
              <a:t>t Neural Networks, </a:t>
            </a:r>
          </a:p>
          <a:p>
            <a:pPr algn="ctr"/>
            <a:r>
              <a:rPr lang="en-GB" sz="1800" i="1" dirty="0"/>
              <a:t>Convolutional Neural Networks,</a:t>
            </a:r>
          </a:p>
          <a:p>
            <a:pPr algn="ctr"/>
            <a:r>
              <a:rPr lang="en-GB" i="1" dirty="0"/>
              <a:t>Autoencoders, </a:t>
            </a:r>
            <a:r>
              <a:rPr lang="en-GB" sz="1800" i="1" dirty="0"/>
              <a:t>Transformers, PINNs, </a:t>
            </a:r>
            <a:r>
              <a:rPr lang="en-GB" i="1" dirty="0"/>
              <a:t>etc.</a:t>
            </a:r>
          </a:p>
          <a:p>
            <a:pPr algn="ctr">
              <a:lnSpc>
                <a:spcPct val="150000"/>
              </a:lnSpc>
            </a:pPr>
            <a:r>
              <a:rPr lang="en-GB" dirty="0"/>
              <a:t>Data forecasting</a:t>
            </a:r>
          </a:p>
          <a:p>
            <a:pPr algn="ctr">
              <a:lnSpc>
                <a:spcPct val="150000"/>
              </a:lnSpc>
            </a:pPr>
            <a:r>
              <a:rPr lang="en-GB" sz="1800" dirty="0"/>
              <a:t>Data reconstruction &amp; repairing</a:t>
            </a:r>
          </a:p>
          <a:p>
            <a:pPr algn="ctr">
              <a:lnSpc>
                <a:spcPct val="150000"/>
              </a:lnSpc>
            </a:pPr>
            <a:r>
              <a:rPr lang="en-GB" dirty="0"/>
              <a:t>etc.</a:t>
            </a:r>
            <a:endParaRPr lang="en-GB" sz="180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008C9329-B109-D152-6625-946B7553265B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27E43C3-8008-EE07-D10C-4D218F1E4ADF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 descr="Logotipo, Icono&#10;&#10;Descripción generada automáticamente">
            <a:extLst>
              <a:ext uri="{FF2B5EF4-FFF2-40B4-BE49-F238E27FC236}">
                <a16:creationId xmlns:a16="http://schemas.microsoft.com/office/drawing/2014/main" id="{79D757F7-7CBB-FD6F-8772-FF477C61DD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FB777866-38E4-90C3-75BF-6ABF6BAD650D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47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4F8EDB9-0524-616A-CEBC-09D615B3F2DF}"/>
              </a:ext>
            </a:extLst>
          </p:cNvPr>
          <p:cNvSpPr txBox="1">
            <a:spLocks/>
          </p:cNvSpPr>
          <p:nvPr/>
        </p:nvSpPr>
        <p:spPr>
          <a:xfrm>
            <a:off x="2120197" y="-2438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err="1"/>
              <a:t>ModelFLOWs</a:t>
            </a:r>
            <a:r>
              <a:rPr lang="en-GB" sz="4000" dirty="0"/>
              <a:t> - Research Group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0948D3C-8394-52B3-682D-958AD0F0D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23" y="852937"/>
            <a:ext cx="1197483" cy="154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erson wearing a graduation cap&#10;&#10;Description automatically generated with medium confidence">
            <a:extLst>
              <a:ext uri="{FF2B5EF4-FFF2-40B4-BE49-F238E27FC236}">
                <a16:creationId xmlns:a16="http://schemas.microsoft.com/office/drawing/2014/main" id="{7AEBFEB3-5E28-CD85-B097-CEF6449D8D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0" t="2292" r="370" b="15546"/>
          <a:stretch/>
        </p:blipFill>
        <p:spPr>
          <a:xfrm>
            <a:off x="4828813" y="986337"/>
            <a:ext cx="943870" cy="13786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18E31F4-6300-C2FC-BCC9-4C6443D528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367" y="986337"/>
            <a:ext cx="1339873" cy="1406654"/>
          </a:xfrm>
          <a:prstGeom prst="rect">
            <a:avLst/>
          </a:prstGeom>
        </p:spPr>
      </p:pic>
      <p:pic>
        <p:nvPicPr>
          <p:cNvPr id="11" name="Picture 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7AAB79E-9E94-1097-3175-AE2A8EB289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385" y="2754967"/>
            <a:ext cx="1329896" cy="135649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2D640DCB-439A-2349-135F-61974C5289AC}"/>
              </a:ext>
            </a:extLst>
          </p:cNvPr>
          <p:cNvSpPr txBox="1"/>
          <p:nvPr/>
        </p:nvSpPr>
        <p:spPr>
          <a:xfrm>
            <a:off x="120874" y="2365012"/>
            <a:ext cx="2246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00FF"/>
                </a:solidFill>
              </a:rPr>
              <a:t>Adrián Corrochano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BE55445-DF63-C3AB-31C0-25E1096A25BF}"/>
              </a:ext>
            </a:extLst>
          </p:cNvPr>
          <p:cNvSpPr txBox="1"/>
          <p:nvPr/>
        </p:nvSpPr>
        <p:spPr>
          <a:xfrm>
            <a:off x="2034203" y="2365012"/>
            <a:ext cx="252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00FF"/>
                </a:solidFill>
              </a:rPr>
              <a:t>Rodrigo Abadía-Heredia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3D71622-EDEF-7192-8093-B6CC525AC8F4}"/>
              </a:ext>
            </a:extLst>
          </p:cNvPr>
          <p:cNvSpPr txBox="1"/>
          <p:nvPr/>
        </p:nvSpPr>
        <p:spPr>
          <a:xfrm>
            <a:off x="4451047" y="2365012"/>
            <a:ext cx="154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0000FF"/>
                </a:solidFill>
              </a:rPr>
              <a:t>Nourel</a:t>
            </a:r>
            <a:r>
              <a:rPr lang="es-ES" dirty="0">
                <a:solidFill>
                  <a:srgbClr val="0000FF"/>
                </a:solidFill>
              </a:rPr>
              <a:t> </a:t>
            </a:r>
            <a:r>
              <a:rPr lang="es-ES" dirty="0" err="1">
                <a:solidFill>
                  <a:srgbClr val="0000FF"/>
                </a:solidFill>
              </a:rPr>
              <a:t>Groun</a:t>
            </a:r>
            <a:endParaRPr lang="es-ES" dirty="0">
              <a:solidFill>
                <a:srgbClr val="0000FF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9B02565-7215-A1AC-C055-F335ECF3C7EC}"/>
              </a:ext>
            </a:extLst>
          </p:cNvPr>
          <p:cNvSpPr txBox="1"/>
          <p:nvPr/>
        </p:nvSpPr>
        <p:spPr>
          <a:xfrm>
            <a:off x="7626855" y="2374465"/>
            <a:ext cx="1626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00FF"/>
                </a:solidFill>
              </a:rPr>
              <a:t>Christian Amor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17D0F92-132A-C374-C354-7E1B99D5CE5C}"/>
              </a:ext>
            </a:extLst>
          </p:cNvPr>
          <p:cNvSpPr txBox="1"/>
          <p:nvPr/>
        </p:nvSpPr>
        <p:spPr>
          <a:xfrm>
            <a:off x="8136847" y="4174950"/>
            <a:ext cx="1220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00FF"/>
                </a:solidFill>
              </a:rPr>
              <a:t>Eva Muñoz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593FCCF-52C4-8909-2565-01C4D1F6AE8C}"/>
              </a:ext>
            </a:extLst>
          </p:cNvPr>
          <p:cNvSpPr txBox="1"/>
          <p:nvPr/>
        </p:nvSpPr>
        <p:spPr>
          <a:xfrm>
            <a:off x="9407610" y="2350058"/>
            <a:ext cx="2595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00FF"/>
                </a:solidFill>
              </a:rPr>
              <a:t>Ashton Ian </a:t>
            </a:r>
            <a:r>
              <a:rPr lang="es-ES" dirty="0" err="1">
                <a:solidFill>
                  <a:srgbClr val="0000FF"/>
                </a:solidFill>
              </a:rPr>
              <a:t>Hetherington</a:t>
            </a:r>
            <a:endParaRPr lang="es-ES" dirty="0">
              <a:solidFill>
                <a:srgbClr val="0000FF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797FE04-E797-1C97-A3A2-2363EA80689B}"/>
              </a:ext>
            </a:extLst>
          </p:cNvPr>
          <p:cNvSpPr txBox="1"/>
          <p:nvPr/>
        </p:nvSpPr>
        <p:spPr>
          <a:xfrm>
            <a:off x="6035976" y="2351718"/>
            <a:ext cx="150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00FF"/>
                </a:solidFill>
              </a:rPr>
              <a:t>Eneko </a:t>
            </a:r>
            <a:r>
              <a:rPr lang="es-ES" dirty="0" err="1">
                <a:solidFill>
                  <a:srgbClr val="0000FF"/>
                </a:solidFill>
              </a:rPr>
              <a:t>Lazpita</a:t>
            </a:r>
            <a:endParaRPr lang="es-ES" dirty="0">
              <a:solidFill>
                <a:srgbClr val="0000FF"/>
              </a:solidFill>
            </a:endParaRPr>
          </a:p>
        </p:txBody>
      </p:sp>
      <p:pic>
        <p:nvPicPr>
          <p:cNvPr id="30" name="Picture 39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AFCC95A9-7F7E-436A-C7DC-EBFA56EF4BE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0"/>
          <a:stretch/>
        </p:blipFill>
        <p:spPr>
          <a:xfrm>
            <a:off x="6199500" y="1006538"/>
            <a:ext cx="1167540" cy="1427357"/>
          </a:xfrm>
          <a:prstGeom prst="rect">
            <a:avLst/>
          </a:prstGeom>
        </p:spPr>
      </p:pic>
      <p:pic>
        <p:nvPicPr>
          <p:cNvPr id="34" name="Imagen 33" descr="Un hombre con lentes y camisa de cuadros&#10;&#10;Descripción generada automáticamente">
            <a:extLst>
              <a:ext uri="{FF2B5EF4-FFF2-40B4-BE49-F238E27FC236}">
                <a16:creationId xmlns:a16="http://schemas.microsoft.com/office/drawing/2014/main" id="{26860F28-959E-E6F9-C92D-EC5FCB9DBB9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9" r="11399"/>
          <a:stretch/>
        </p:blipFill>
        <p:spPr>
          <a:xfrm>
            <a:off x="7755647" y="981635"/>
            <a:ext cx="1368774" cy="1427356"/>
          </a:xfrm>
          <a:prstGeom prst="rect">
            <a:avLst/>
          </a:prstGeom>
        </p:spPr>
      </p:pic>
      <p:pic>
        <p:nvPicPr>
          <p:cNvPr id="38" name="Imagen 37" descr="Una imagen editad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74243D50-2BA4-D9D3-7CA4-5CE746EDFA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499" y="985955"/>
            <a:ext cx="1428990" cy="1373169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3A2D5882-189A-6E77-2737-28440C955E77}"/>
              </a:ext>
            </a:extLst>
          </p:cNvPr>
          <p:cNvSpPr txBox="1"/>
          <p:nvPr/>
        </p:nvSpPr>
        <p:spPr>
          <a:xfrm>
            <a:off x="282831" y="4241384"/>
            <a:ext cx="17721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00FF"/>
                </a:solidFill>
              </a:rPr>
              <a:t>Andrés Bell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597671B5-9AA3-1D66-B3C7-FB01310222D4}"/>
              </a:ext>
            </a:extLst>
          </p:cNvPr>
          <p:cNvSpPr txBox="1"/>
          <p:nvPr/>
        </p:nvSpPr>
        <p:spPr>
          <a:xfrm>
            <a:off x="1776100" y="4206228"/>
            <a:ext cx="20095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0000FF"/>
                </a:solidFill>
              </a:rPr>
              <a:t>Mahesh</a:t>
            </a:r>
            <a:r>
              <a:rPr lang="es-ES" dirty="0">
                <a:solidFill>
                  <a:srgbClr val="0000FF"/>
                </a:solidFill>
              </a:rPr>
              <a:t> </a:t>
            </a:r>
            <a:r>
              <a:rPr lang="es-ES" dirty="0" err="1">
                <a:solidFill>
                  <a:srgbClr val="0000FF"/>
                </a:solidFill>
              </a:rPr>
              <a:t>Nagargoje</a:t>
            </a:r>
            <a:endParaRPr lang="es-ES" dirty="0">
              <a:solidFill>
                <a:srgbClr val="0000FF"/>
              </a:solidFill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08CDF9A9-FBF5-A024-228E-D9419B14DDA5}"/>
              </a:ext>
            </a:extLst>
          </p:cNvPr>
          <p:cNvSpPr txBox="1"/>
          <p:nvPr/>
        </p:nvSpPr>
        <p:spPr>
          <a:xfrm>
            <a:off x="9937270" y="4230328"/>
            <a:ext cx="200951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00FF"/>
                </a:solidFill>
              </a:rPr>
              <a:t>Sofia </a:t>
            </a:r>
            <a:r>
              <a:rPr lang="es-ES" dirty="0" err="1">
                <a:solidFill>
                  <a:srgbClr val="0000FF"/>
                </a:solidFill>
              </a:rPr>
              <a:t>Tagliaferro</a:t>
            </a:r>
            <a:endParaRPr lang="es-ES" dirty="0">
              <a:solidFill>
                <a:srgbClr val="0000FF"/>
              </a:solidFill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055D363C-8EF5-3A31-5E8B-099E4954A6A2}"/>
              </a:ext>
            </a:extLst>
          </p:cNvPr>
          <p:cNvSpPr txBox="1"/>
          <p:nvPr/>
        </p:nvSpPr>
        <p:spPr>
          <a:xfrm>
            <a:off x="4209792" y="4225207"/>
            <a:ext cx="15836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00FF"/>
                </a:solidFill>
              </a:rPr>
              <a:t>Daniel </a:t>
            </a:r>
            <a:r>
              <a:rPr lang="es-ES" dirty="0" err="1">
                <a:solidFill>
                  <a:srgbClr val="0000FF"/>
                </a:solidFill>
              </a:rPr>
              <a:t>Serfaty</a:t>
            </a:r>
            <a:endParaRPr lang="es-ES" dirty="0">
              <a:solidFill>
                <a:srgbClr val="0000FF"/>
              </a:solidFill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CFF10C04-D327-635D-CA63-F6104DF76294}"/>
              </a:ext>
            </a:extLst>
          </p:cNvPr>
          <p:cNvSpPr txBox="1"/>
          <p:nvPr/>
        </p:nvSpPr>
        <p:spPr>
          <a:xfrm>
            <a:off x="6120257" y="4225207"/>
            <a:ext cx="158366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00FF"/>
                </a:solidFill>
              </a:rPr>
              <a:t>Juan Sánchez</a:t>
            </a:r>
          </a:p>
        </p:txBody>
      </p:sp>
      <p:pic>
        <p:nvPicPr>
          <p:cNvPr id="10" name="Imagen 9" descr="Mujer sonriendo con pelo largo&#10;&#10;Descripción generada automáticamente">
            <a:extLst>
              <a:ext uri="{FF2B5EF4-FFF2-40B4-BE49-F238E27FC236}">
                <a16:creationId xmlns:a16="http://schemas.microsoft.com/office/drawing/2014/main" id="{A10ABCBD-DC15-17D3-B101-9E448F2115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175" y="2845179"/>
            <a:ext cx="1238314" cy="1238314"/>
          </a:xfrm>
          <a:prstGeom prst="rect">
            <a:avLst/>
          </a:prstGeom>
        </p:spPr>
      </p:pic>
      <p:pic>
        <p:nvPicPr>
          <p:cNvPr id="26" name="Imagen 25" descr="Un hombre con una camisa negra&#10;&#10;Descripción generada automáticamente">
            <a:extLst>
              <a:ext uri="{FF2B5EF4-FFF2-40B4-BE49-F238E27FC236}">
                <a16:creationId xmlns:a16="http://schemas.microsoft.com/office/drawing/2014/main" id="{19D561D0-9E07-243C-0018-E90838F118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84" y="2924057"/>
            <a:ext cx="1238314" cy="1238314"/>
          </a:xfrm>
          <a:prstGeom prst="rect">
            <a:avLst/>
          </a:prstGeom>
        </p:spPr>
      </p:pic>
      <p:pic>
        <p:nvPicPr>
          <p:cNvPr id="28" name="Imagen 27" descr="Un hombre en traje posando para fotografia&#10;&#10;Descripción generada automáticamente">
            <a:extLst>
              <a:ext uri="{FF2B5EF4-FFF2-40B4-BE49-F238E27FC236}">
                <a16:creationId xmlns:a16="http://schemas.microsoft.com/office/drawing/2014/main" id="{4DF591CC-BA3B-AE17-3DA3-D728926C7A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31" y="2967039"/>
            <a:ext cx="1266890" cy="1257365"/>
          </a:xfrm>
          <a:prstGeom prst="rect">
            <a:avLst/>
          </a:prstGeom>
        </p:spPr>
      </p:pic>
      <p:pic>
        <p:nvPicPr>
          <p:cNvPr id="32" name="Imagen 31" descr="Un hombre con lentes&#10;&#10;Descripción generada automáticamente">
            <a:extLst>
              <a:ext uri="{FF2B5EF4-FFF2-40B4-BE49-F238E27FC236}">
                <a16:creationId xmlns:a16="http://schemas.microsoft.com/office/drawing/2014/main" id="{3B523BF5-4ED4-C432-F526-A09A62E468A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853" y="2980503"/>
            <a:ext cx="1257365" cy="1219263"/>
          </a:xfrm>
          <a:prstGeom prst="rect">
            <a:avLst/>
          </a:prstGeom>
        </p:spPr>
      </p:pic>
      <p:pic>
        <p:nvPicPr>
          <p:cNvPr id="37" name="Imagen 36" descr="Un hombre en traje posando para fotografia&#10;&#10;Descripción generada automáticamente">
            <a:extLst>
              <a:ext uri="{FF2B5EF4-FFF2-40B4-BE49-F238E27FC236}">
                <a16:creationId xmlns:a16="http://schemas.microsoft.com/office/drawing/2014/main" id="{030190A0-5652-BAE8-A3A2-A160B9706A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364" y="2892980"/>
            <a:ext cx="1247839" cy="1257365"/>
          </a:xfrm>
          <a:prstGeom prst="rect">
            <a:avLst/>
          </a:prstGeom>
        </p:spPr>
      </p:pic>
      <p:sp>
        <p:nvSpPr>
          <p:cNvPr id="46" name="Rectángulo 45">
            <a:extLst>
              <a:ext uri="{FF2B5EF4-FFF2-40B4-BE49-F238E27FC236}">
                <a16:creationId xmlns:a16="http://schemas.microsoft.com/office/drawing/2014/main" id="{CF1ACA68-79A0-B14F-700C-C4214FF8AE7F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DE4E4DA2-2A2F-58A2-1553-FCFF94E1C035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Imagen 47" descr="Logotipo, Icono&#10;&#10;Descripción generada automáticamente">
            <a:extLst>
              <a:ext uri="{FF2B5EF4-FFF2-40B4-BE49-F238E27FC236}">
                <a16:creationId xmlns:a16="http://schemas.microsoft.com/office/drawing/2014/main" id="{E5EEA9FF-5A90-1077-7BAF-D2E6323ED0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666A555F-AC20-E128-D8DA-3A6B25F51C55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CA78675A-3CD5-90DC-C857-3C45AC908979}"/>
              </a:ext>
            </a:extLst>
          </p:cNvPr>
          <p:cNvSpPr txBox="1"/>
          <p:nvPr/>
        </p:nvSpPr>
        <p:spPr>
          <a:xfrm>
            <a:off x="2712949" y="6523299"/>
            <a:ext cx="7805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15"/>
              </a:rPr>
              <a:t>https://sites.google.com/view/soledadleclainche/research-group-modelflows</a:t>
            </a:r>
            <a:endParaRPr lang="es-ES" dirty="0"/>
          </a:p>
          <a:p>
            <a:endParaRPr lang="es-ES" dirty="0"/>
          </a:p>
        </p:txBody>
      </p:sp>
      <p:pic>
        <p:nvPicPr>
          <p:cNvPr id="12" name="Imagen 11" descr="Una persona con el cabello largo&#10;&#10;Descripción generada automáticamente con confianza media">
            <a:extLst>
              <a:ext uri="{FF2B5EF4-FFF2-40B4-BE49-F238E27FC236}">
                <a16:creationId xmlns:a16="http://schemas.microsoft.com/office/drawing/2014/main" id="{3A7FA554-83D4-B0EC-61CF-71BD919B2C8A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4696" b="7727"/>
          <a:stretch/>
        </p:blipFill>
        <p:spPr>
          <a:xfrm>
            <a:off x="5832114" y="5052844"/>
            <a:ext cx="992406" cy="115882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E75DDEA-F68D-3FDB-E4B1-DE73F59987DF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947" y="5113389"/>
            <a:ext cx="1064762" cy="1064762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EC320B4-1F08-AEFF-17E2-597576EA87A1}"/>
              </a:ext>
            </a:extLst>
          </p:cNvPr>
          <p:cNvSpPr txBox="1"/>
          <p:nvPr/>
        </p:nvSpPr>
        <p:spPr>
          <a:xfrm>
            <a:off x="5744547" y="4771106"/>
            <a:ext cx="116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00FF"/>
                </a:solidFill>
              </a:rPr>
              <a:t>Paula Díaz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4DD5571-5312-E59F-C994-2996BCB1D259}"/>
              </a:ext>
            </a:extLst>
          </p:cNvPr>
          <p:cNvSpPr txBox="1"/>
          <p:nvPr/>
        </p:nvSpPr>
        <p:spPr>
          <a:xfrm>
            <a:off x="3890534" y="4744057"/>
            <a:ext cx="1546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0000FF"/>
                </a:solidFill>
              </a:rPr>
              <a:t>Egoitz</a:t>
            </a:r>
            <a:r>
              <a:rPr lang="es-ES" dirty="0">
                <a:solidFill>
                  <a:srgbClr val="0000FF"/>
                </a:solidFill>
              </a:rPr>
              <a:t> </a:t>
            </a:r>
            <a:r>
              <a:rPr lang="es-ES" dirty="0" err="1">
                <a:solidFill>
                  <a:srgbClr val="0000FF"/>
                </a:solidFill>
              </a:rPr>
              <a:t>Maiora</a:t>
            </a:r>
            <a:endParaRPr lang="es-E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19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71DE40C-9B6B-DB7F-58A6-5B690771CFD0}"/>
              </a:ext>
            </a:extLst>
          </p:cNvPr>
          <p:cNvSpPr txBox="1"/>
          <p:nvPr/>
        </p:nvSpPr>
        <p:spPr>
          <a:xfrm>
            <a:off x="2327096" y="1101038"/>
            <a:ext cx="80082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rgbClr val="0000FF"/>
                </a:solidFill>
              </a:rPr>
              <a:t>Fight</a:t>
            </a:r>
            <a:r>
              <a:rPr lang="es-ES" sz="1800" b="1" dirty="0">
                <a:solidFill>
                  <a:srgbClr val="0000FF"/>
                </a:solidFill>
              </a:rPr>
              <a:t> </a:t>
            </a:r>
            <a:r>
              <a:rPr lang="es-ES" sz="1800" b="1" dirty="0" err="1">
                <a:solidFill>
                  <a:srgbClr val="0000FF"/>
                </a:solidFill>
              </a:rPr>
              <a:t>climate</a:t>
            </a:r>
            <a:r>
              <a:rPr lang="es-ES" sz="1800" b="1" dirty="0">
                <a:solidFill>
                  <a:srgbClr val="0000FF"/>
                </a:solidFill>
              </a:rPr>
              <a:t> </a:t>
            </a:r>
            <a:r>
              <a:rPr lang="es-ES" sz="1800" b="1" dirty="0" err="1">
                <a:solidFill>
                  <a:srgbClr val="0000FF"/>
                </a:solidFill>
              </a:rPr>
              <a:t>change</a:t>
            </a:r>
            <a:r>
              <a:rPr lang="es-ES" sz="1800" b="1" dirty="0">
                <a:solidFill>
                  <a:srgbClr val="0000FF"/>
                </a:solidFill>
              </a:rPr>
              <a:t> &amp; </a:t>
            </a:r>
            <a:r>
              <a:rPr lang="es-ES" sz="1800" b="1" dirty="0" err="1">
                <a:solidFill>
                  <a:srgbClr val="0000FF"/>
                </a:solidFill>
              </a:rPr>
              <a:t>advance</a:t>
            </a:r>
            <a:r>
              <a:rPr lang="es-ES" sz="1800" b="1" dirty="0">
                <a:solidFill>
                  <a:srgbClr val="0000FF"/>
                </a:solidFill>
              </a:rPr>
              <a:t> in </a:t>
            </a:r>
            <a:r>
              <a:rPr lang="es-ES" sz="1800" b="1" dirty="0" err="1">
                <a:solidFill>
                  <a:srgbClr val="0000FF"/>
                </a:solidFill>
              </a:rPr>
              <a:t>personalized</a:t>
            </a:r>
            <a:r>
              <a:rPr lang="es-ES" sz="1800" b="1" dirty="0">
                <a:solidFill>
                  <a:srgbClr val="0000FF"/>
                </a:solidFill>
              </a:rPr>
              <a:t> medicine </a:t>
            </a:r>
          </a:p>
          <a:p>
            <a:pPr algn="ctr"/>
            <a:endParaRPr lang="es-ES" sz="1200" dirty="0"/>
          </a:p>
          <a:p>
            <a:pPr algn="ctr"/>
            <a:r>
              <a:rPr lang="es-ES" b="1" dirty="0"/>
              <a:t>Artificial </a:t>
            </a:r>
            <a:r>
              <a:rPr lang="es-ES" b="1" dirty="0" err="1"/>
              <a:t>intelligence</a:t>
            </a:r>
            <a:r>
              <a:rPr lang="es-ES" b="1" dirty="0"/>
              <a:t> </a:t>
            </a:r>
            <a:r>
              <a:rPr lang="es-ES" b="1" dirty="0" err="1"/>
              <a:t>tools</a:t>
            </a:r>
            <a:r>
              <a:rPr lang="es-ES" b="1" dirty="0"/>
              <a:t> </a:t>
            </a:r>
            <a:r>
              <a:rPr lang="es-ES" sz="1800" b="1" dirty="0"/>
              <a:t>&amp; CFD </a:t>
            </a:r>
            <a:r>
              <a:rPr lang="es-ES" sz="1800" b="1" dirty="0" err="1"/>
              <a:t>simulations</a:t>
            </a:r>
            <a:endParaRPr lang="es-ES" sz="1800" b="1" dirty="0"/>
          </a:p>
        </p:txBody>
      </p:sp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991C84BB-A9EF-3A3A-ED8A-AD494CCDF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130" y="4494286"/>
            <a:ext cx="2437148" cy="935811"/>
          </a:xfrm>
          <a:prstGeom prst="rect">
            <a:avLst/>
          </a:prstGeom>
        </p:spPr>
      </p:pic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C1C37739-5054-726E-6E10-D9FDECA7C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375" y="4723576"/>
            <a:ext cx="3400991" cy="706520"/>
          </a:xfrm>
          <a:prstGeom prst="rect">
            <a:avLst/>
          </a:prstGeom>
        </p:spPr>
      </p:pic>
      <p:pic>
        <p:nvPicPr>
          <p:cNvPr id="7" name="Imagen 6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E4CE03BF-C823-7317-0946-92DB063D5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960" y="2424377"/>
            <a:ext cx="1744353" cy="1223651"/>
          </a:xfrm>
          <a:prstGeom prst="rect">
            <a:avLst/>
          </a:prstGeom>
        </p:spPr>
      </p:pic>
      <p:pic>
        <p:nvPicPr>
          <p:cNvPr id="8" name="Imagen 7" descr="Avión volando en el cielo&#10;&#10;Descripción generada automáticamente">
            <a:extLst>
              <a:ext uri="{FF2B5EF4-FFF2-40B4-BE49-F238E27FC236}">
                <a16:creationId xmlns:a16="http://schemas.microsoft.com/office/drawing/2014/main" id="{530B26E6-CB76-BA7B-1CE7-EE54E7A32E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639" y="2427335"/>
            <a:ext cx="2083490" cy="1166755"/>
          </a:xfrm>
          <a:prstGeom prst="rect">
            <a:avLst/>
          </a:prstGeom>
        </p:spPr>
      </p:pic>
      <p:pic>
        <p:nvPicPr>
          <p:cNvPr id="9" name="Imagen 8" descr="Forma&#10;&#10;Descripción generada automáticamente con confianza media">
            <a:extLst>
              <a:ext uri="{FF2B5EF4-FFF2-40B4-BE49-F238E27FC236}">
                <a16:creationId xmlns:a16="http://schemas.microsoft.com/office/drawing/2014/main" id="{D531A961-E18A-833B-3E3A-C060DA6B26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327" y="4496937"/>
            <a:ext cx="780862" cy="1014724"/>
          </a:xfrm>
          <a:prstGeom prst="rect">
            <a:avLst/>
          </a:prstGeom>
        </p:spPr>
      </p:pic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BF044142-ABFC-B898-D9BB-201FD6D453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237" y="4572226"/>
            <a:ext cx="1114796" cy="857870"/>
          </a:xfrm>
          <a:prstGeom prst="rect">
            <a:avLst/>
          </a:prstGeom>
        </p:spPr>
      </p:pic>
      <p:pic>
        <p:nvPicPr>
          <p:cNvPr id="11" name="Imagen 10" descr="Un atardecer en el mar&#10;&#10;Descripción generada automáticamente">
            <a:extLst>
              <a:ext uri="{FF2B5EF4-FFF2-40B4-BE49-F238E27FC236}">
                <a16:creationId xmlns:a16="http://schemas.microsoft.com/office/drawing/2014/main" id="{C042F7A3-765E-0688-E845-02ED8048B9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30" y="2537748"/>
            <a:ext cx="2298848" cy="111028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B3B9A1D-3B00-01F4-3662-679CDD557D59}"/>
              </a:ext>
            </a:extLst>
          </p:cNvPr>
          <p:cNvSpPr txBox="1"/>
          <p:nvPr/>
        </p:nvSpPr>
        <p:spPr>
          <a:xfrm>
            <a:off x="2123246" y="3761404"/>
            <a:ext cx="208349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350" b="1" dirty="0">
                <a:solidFill>
                  <a:srgbClr val="0000FF"/>
                </a:solidFill>
              </a:rPr>
              <a:t>MODELAIR</a:t>
            </a:r>
          </a:p>
        </p:txBody>
      </p:sp>
      <p:pic>
        <p:nvPicPr>
          <p:cNvPr id="15" name="Imagen 14" descr="Diagrama&#10;&#10;Descripción generada automáticamente">
            <a:extLst>
              <a:ext uri="{FF2B5EF4-FFF2-40B4-BE49-F238E27FC236}">
                <a16:creationId xmlns:a16="http://schemas.microsoft.com/office/drawing/2014/main" id="{5F7F7A50-7822-987C-F11F-D049845B693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862" y="2544804"/>
            <a:ext cx="1164773" cy="939156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E877D75A-0792-E4AA-D7B8-B151C9A40257}"/>
              </a:ext>
            </a:extLst>
          </p:cNvPr>
          <p:cNvSpPr txBox="1"/>
          <p:nvPr/>
        </p:nvSpPr>
        <p:spPr>
          <a:xfrm>
            <a:off x="4818648" y="3614510"/>
            <a:ext cx="168202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350" b="1" dirty="0"/>
              <a:t>MODEL-CO,</a:t>
            </a:r>
          </a:p>
          <a:p>
            <a:pPr algn="ctr"/>
            <a:r>
              <a:rPr lang="es-ES" sz="1350" b="1" dirty="0"/>
              <a:t>ENCODING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6B9A006-DB49-47AE-99AA-4D346E19C212}"/>
              </a:ext>
            </a:extLst>
          </p:cNvPr>
          <p:cNvSpPr txBox="1"/>
          <p:nvPr/>
        </p:nvSpPr>
        <p:spPr>
          <a:xfrm>
            <a:off x="6666624" y="3614510"/>
            <a:ext cx="208349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350" b="1" dirty="0"/>
              <a:t>NEMDAEA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E843104-70F7-7053-A9EB-DB09B5645FCF}"/>
              </a:ext>
            </a:extLst>
          </p:cNvPr>
          <p:cNvSpPr txBox="1"/>
          <p:nvPr/>
        </p:nvSpPr>
        <p:spPr>
          <a:xfrm>
            <a:off x="8702303" y="3553655"/>
            <a:ext cx="208349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350" b="1" dirty="0" err="1"/>
              <a:t>DigitHEART</a:t>
            </a:r>
            <a:r>
              <a:rPr lang="es-ES" sz="1350" b="1" dirty="0"/>
              <a:t>,</a:t>
            </a:r>
          </a:p>
          <a:p>
            <a:pPr algn="ctr"/>
            <a:r>
              <a:rPr lang="es-ES" sz="1350" b="1" dirty="0" err="1"/>
              <a:t>CardioAging</a:t>
            </a:r>
            <a:endParaRPr lang="es-ES" sz="1350" b="1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EAB00A21-1E06-4005-48E0-5944CABB0AE0}"/>
              </a:ext>
            </a:extLst>
          </p:cNvPr>
          <p:cNvSpPr txBox="1">
            <a:spLocks/>
          </p:cNvSpPr>
          <p:nvPr/>
        </p:nvSpPr>
        <p:spPr>
          <a:xfrm>
            <a:off x="2120197" y="-2438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Funded projects in </a:t>
            </a:r>
            <a:r>
              <a:rPr lang="en-GB" sz="4000" dirty="0" err="1"/>
              <a:t>ModelFLOWs</a:t>
            </a:r>
            <a:endParaRPr lang="en-GB" sz="4000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BD9A213-6B87-1032-B317-C7EFD919C73C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n 19" descr="Logotipo, Icono&#10;&#10;Descripción generada automáticamente">
            <a:extLst>
              <a:ext uri="{FF2B5EF4-FFF2-40B4-BE49-F238E27FC236}">
                <a16:creationId xmlns:a16="http://schemas.microsoft.com/office/drawing/2014/main" id="{988BE7F4-6AA6-A67D-8C0C-35F62720F7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60A4A45B-8759-34E2-58B7-31EEA66DCAA7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D894ADF-0F87-417B-AF4A-97D38E7E1467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n 22" descr="Logotipo, Icono&#10;&#10;Descripción generada automáticamente">
            <a:extLst>
              <a:ext uri="{FF2B5EF4-FFF2-40B4-BE49-F238E27FC236}">
                <a16:creationId xmlns:a16="http://schemas.microsoft.com/office/drawing/2014/main" id="{6034F40A-007A-A739-FC07-43B1C81681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5B763703-37F8-6A22-D556-01F576BC6B9D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  <p:pic>
        <p:nvPicPr>
          <p:cNvPr id="12" name="Imagen1">
            <a:extLst>
              <a:ext uri="{FF2B5EF4-FFF2-40B4-BE49-F238E27FC236}">
                <a16:creationId xmlns:a16="http://schemas.microsoft.com/office/drawing/2014/main" id="{8423D3C5-D1EC-E5F0-B5C3-EF56D4685046}"/>
              </a:ext>
            </a:extLst>
          </p:cNvPr>
          <p:cNvPicPr/>
          <p:nvPr/>
        </p:nvPicPr>
        <p:blipFill>
          <a:blip r:embed="rId11">
            <a:lum/>
            <a:alphaModFix/>
          </a:blip>
          <a:srcRect l="9934" t="22242" r="10350" b="25364"/>
          <a:stretch>
            <a:fillRect/>
          </a:stretch>
        </p:blipFill>
        <p:spPr>
          <a:xfrm>
            <a:off x="1527016" y="3173788"/>
            <a:ext cx="946363" cy="71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1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 descr="Diagrama&#10;&#10;Descripción generada automáticamente">
            <a:extLst>
              <a:ext uri="{FF2B5EF4-FFF2-40B4-BE49-F238E27FC236}">
                <a16:creationId xmlns:a16="http://schemas.microsoft.com/office/drawing/2014/main" id="{5F773424-1ED2-6BAE-CBAA-0371D634D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806" y="751767"/>
            <a:ext cx="8950960" cy="503491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BBD2D41-A3C1-3E7A-814E-E8274AE41000}"/>
              </a:ext>
            </a:extLst>
          </p:cNvPr>
          <p:cNvSpPr txBox="1">
            <a:spLocks/>
          </p:cNvSpPr>
          <p:nvPr/>
        </p:nvSpPr>
        <p:spPr>
          <a:xfrm>
            <a:off x="999460" y="-339556"/>
            <a:ext cx="1067409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 err="1"/>
              <a:t>ModelFLOWs</a:t>
            </a:r>
            <a:r>
              <a:rPr lang="en-GB" sz="4000" dirty="0"/>
              <a:t> national &amp; international collaborations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CB07A47-FA95-5FF9-207B-D46276BF03E5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 descr="Logotipo, Icono&#10;&#10;Descripción generada automáticamente">
            <a:extLst>
              <a:ext uri="{FF2B5EF4-FFF2-40B4-BE49-F238E27FC236}">
                <a16:creationId xmlns:a16="http://schemas.microsoft.com/office/drawing/2014/main" id="{A9AE7F5E-483A-0366-7D3C-2C1B511FBF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3BD5C71E-9009-7811-BB2E-A5DDD5745269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CFE5502D-8877-2C76-F886-AFF445759F57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 descr="Logotipo, Icono&#10;&#10;Descripción generada automáticamente">
            <a:extLst>
              <a:ext uri="{FF2B5EF4-FFF2-40B4-BE49-F238E27FC236}">
                <a16:creationId xmlns:a16="http://schemas.microsoft.com/office/drawing/2014/main" id="{7A8CADB5-FD14-FA77-8DE8-3F42EEC6E3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CEA82BC-FA83-33B5-9996-5781D53EB2F0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627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D514A4B9-AFCC-7516-536B-EA91259E1929}"/>
              </a:ext>
            </a:extLst>
          </p:cNvPr>
          <p:cNvSpPr/>
          <p:nvPr/>
        </p:nvSpPr>
        <p:spPr>
          <a:xfrm>
            <a:off x="2120197" y="3597754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E360B0CF-3633-278E-D099-ECF3270CDC2D}"/>
              </a:ext>
            </a:extLst>
          </p:cNvPr>
          <p:cNvSpPr/>
          <p:nvPr/>
        </p:nvSpPr>
        <p:spPr>
          <a:xfrm>
            <a:off x="3991095" y="3589858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solidFill>
              <a:srgbClr val="966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7CA56548-7B93-399C-9BA5-452CEBFAB9E7}"/>
              </a:ext>
            </a:extLst>
          </p:cNvPr>
          <p:cNvSpPr/>
          <p:nvPr/>
        </p:nvSpPr>
        <p:spPr>
          <a:xfrm>
            <a:off x="275754" y="3588566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711529A-4CB2-9248-8984-5A889C3F19B2}"/>
              </a:ext>
            </a:extLst>
          </p:cNvPr>
          <p:cNvSpPr/>
          <p:nvPr/>
        </p:nvSpPr>
        <p:spPr>
          <a:xfrm>
            <a:off x="275755" y="2623653"/>
            <a:ext cx="5386997" cy="871014"/>
          </a:xfrm>
          <a:prstGeom prst="roundRect">
            <a:avLst/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grpSp>
        <p:nvGrpSpPr>
          <p:cNvPr id="67" name="Grupo 66">
            <a:extLst>
              <a:ext uri="{FF2B5EF4-FFF2-40B4-BE49-F238E27FC236}">
                <a16:creationId xmlns:a16="http://schemas.microsoft.com/office/drawing/2014/main" id="{58604EF6-296C-BCE7-8B16-D9C5019F0F07}"/>
              </a:ext>
            </a:extLst>
          </p:cNvPr>
          <p:cNvGrpSpPr/>
          <p:nvPr/>
        </p:nvGrpSpPr>
        <p:grpSpPr>
          <a:xfrm>
            <a:off x="4608997" y="1346098"/>
            <a:ext cx="2892880" cy="1022915"/>
            <a:chOff x="4656000" y="375920"/>
            <a:chExt cx="2892880" cy="1022915"/>
          </a:xfrm>
        </p:grpSpPr>
        <p:sp>
          <p:nvSpPr>
            <p:cNvPr id="66" name="Rectángulo: esquinas diagonales cortadas 65">
              <a:extLst>
                <a:ext uri="{FF2B5EF4-FFF2-40B4-BE49-F238E27FC236}">
                  <a16:creationId xmlns:a16="http://schemas.microsoft.com/office/drawing/2014/main" id="{D0F957A5-F036-8328-3672-87D2CB7CA03C}"/>
                </a:ext>
              </a:extLst>
            </p:cNvPr>
            <p:cNvSpPr/>
            <p:nvPr/>
          </p:nvSpPr>
          <p:spPr>
            <a:xfrm>
              <a:off x="4656000" y="375920"/>
              <a:ext cx="2892880" cy="978356"/>
            </a:xfrm>
            <a:prstGeom prst="snip2DiagRect">
              <a:avLst/>
            </a:prstGeom>
            <a:solidFill>
              <a:srgbClr val="0922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B64364F6-78E6-4AB1-BAB9-462752AB4A88}"/>
                </a:ext>
              </a:extLst>
            </p:cNvPr>
            <p:cNvSpPr txBox="1"/>
            <p:nvPr/>
          </p:nvSpPr>
          <p:spPr>
            <a:xfrm>
              <a:off x="4930625" y="411331"/>
              <a:ext cx="2343629" cy="987504"/>
            </a:xfrm>
            <a:prstGeom prst="roundRect">
              <a:avLst/>
            </a:prstGeom>
            <a:noFill/>
            <a:ln>
              <a:noFill/>
            </a:ln>
            <a:effectLst>
              <a:softEdge rad="3175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b="1" dirty="0">
                  <a:solidFill>
                    <a:schemeClr val="bg1"/>
                  </a:solidFill>
                </a:rPr>
                <a:t>ModelFLOWs</a:t>
              </a:r>
            </a:p>
            <a:p>
              <a:pPr algn="ctr"/>
              <a:r>
                <a:rPr lang="es-ES" sz="2800" b="1" dirty="0">
                  <a:solidFill>
                    <a:schemeClr val="bg1"/>
                  </a:solidFill>
                </a:rPr>
                <a:t>APP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B04F34C-E996-BE69-B522-12C1AE8C6644}"/>
              </a:ext>
            </a:extLst>
          </p:cNvPr>
          <p:cNvSpPr txBox="1"/>
          <p:nvPr/>
        </p:nvSpPr>
        <p:spPr>
          <a:xfrm>
            <a:off x="1252209" y="2877954"/>
            <a:ext cx="340852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92240"/>
                </a:solidFill>
              </a:rPr>
              <a:t>MODAL DECOMPOSITION</a:t>
            </a:r>
            <a:endParaRPr lang="en-US" b="1" dirty="0">
              <a:solidFill>
                <a:srgbClr val="09224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327A9D0-5246-522D-EAEA-1FD236F40CA6}"/>
              </a:ext>
            </a:extLst>
          </p:cNvPr>
          <p:cNvSpPr txBox="1"/>
          <p:nvPr/>
        </p:nvSpPr>
        <p:spPr>
          <a:xfrm>
            <a:off x="7997822" y="2863282"/>
            <a:ext cx="226183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92240"/>
                </a:solidFill>
              </a:rPr>
              <a:t>DEEP LEARNING</a:t>
            </a:r>
            <a:endParaRPr lang="en-US" b="1" dirty="0">
              <a:solidFill>
                <a:srgbClr val="09224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7C8C595-1714-ED95-9BEA-3B140B5B8240}"/>
              </a:ext>
            </a:extLst>
          </p:cNvPr>
          <p:cNvSpPr txBox="1"/>
          <p:nvPr/>
        </p:nvSpPr>
        <p:spPr>
          <a:xfrm>
            <a:off x="203778" y="3678073"/>
            <a:ext cx="1815610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Pattern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detection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3772AD4-E6C2-226D-FA5B-75F530601E00}"/>
              </a:ext>
            </a:extLst>
          </p:cNvPr>
          <p:cNvSpPr txBox="1"/>
          <p:nvPr/>
        </p:nvSpPr>
        <p:spPr>
          <a:xfrm>
            <a:off x="2220685" y="3678073"/>
            <a:ext cx="1497144" cy="374571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Reconstruction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19F356B-9194-5030-FEFB-282E537AC9A0}"/>
              </a:ext>
            </a:extLst>
          </p:cNvPr>
          <p:cNvSpPr txBox="1"/>
          <p:nvPr/>
        </p:nvSpPr>
        <p:spPr>
          <a:xfrm>
            <a:off x="3991095" y="3678073"/>
            <a:ext cx="1671657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Prediction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2DB8095-39F6-8D0B-0F7C-88818D0328D3}"/>
              </a:ext>
            </a:extLst>
          </p:cNvPr>
          <p:cNvSpPr txBox="1"/>
          <p:nvPr/>
        </p:nvSpPr>
        <p:spPr>
          <a:xfrm>
            <a:off x="275755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HOSVD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AF7CBED-6A20-DB4E-A8B2-CDF0E09C014F}"/>
              </a:ext>
            </a:extLst>
          </p:cNvPr>
          <p:cNvSpPr txBox="1"/>
          <p:nvPr/>
        </p:nvSpPr>
        <p:spPr>
          <a:xfrm>
            <a:off x="2120197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Data </a:t>
            </a:r>
            <a:r>
              <a:rPr lang="es-ES" sz="1600" b="1" dirty="0" err="1">
                <a:solidFill>
                  <a:srgbClr val="966835"/>
                </a:solidFill>
              </a:rPr>
              <a:t>Repairing</a:t>
            </a:r>
            <a:endParaRPr lang="es-ES" dirty="0" err="1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1A1FFEB-7B6C-A76B-AE3F-BDBF9597E8BB}"/>
              </a:ext>
            </a:extLst>
          </p:cNvPr>
          <p:cNvSpPr txBox="1"/>
          <p:nvPr/>
        </p:nvSpPr>
        <p:spPr>
          <a:xfrm>
            <a:off x="276997" y="488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  <a:effectLst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HODMD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BFD043EF-19BD-DB02-FBF9-C602358E8DC3}"/>
              </a:ext>
            </a:extLst>
          </p:cNvPr>
          <p:cNvSpPr txBox="1"/>
          <p:nvPr/>
        </p:nvSpPr>
        <p:spPr>
          <a:xfrm>
            <a:off x="3991095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HODMD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E21CC282-A633-5A47-A51B-81144201FD30}"/>
              </a:ext>
            </a:extLst>
          </p:cNvPr>
          <p:cNvSpPr txBox="1"/>
          <p:nvPr/>
        </p:nvSpPr>
        <p:spPr>
          <a:xfrm>
            <a:off x="6435243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Autoencoders</a:t>
            </a:r>
            <a:endParaRPr lang="en-US" sz="1600" b="1" dirty="0" err="1">
              <a:solidFill>
                <a:srgbClr val="966835"/>
              </a:solidFill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E068158E-2698-E0A7-E0A2-D4E23A30CDCC}"/>
              </a:ext>
            </a:extLst>
          </p:cNvPr>
          <p:cNvSpPr txBox="1"/>
          <p:nvPr/>
        </p:nvSpPr>
        <p:spPr>
          <a:xfrm>
            <a:off x="8292910" y="434506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Superresolution</a:t>
            </a:r>
            <a:endParaRPr lang="en-US" sz="1600" b="1" dirty="0" err="1">
              <a:solidFill>
                <a:srgbClr val="966835"/>
              </a:solidFill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3336810-E6C3-0787-75C4-8579DC83E016}"/>
              </a:ext>
            </a:extLst>
          </p:cNvPr>
          <p:cNvSpPr txBox="1"/>
          <p:nvPr/>
        </p:nvSpPr>
        <p:spPr>
          <a:xfrm>
            <a:off x="10150579" y="434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Full DL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5962F0C-3CA3-6CF4-07BD-6F6D2FCE0FBB}"/>
              </a:ext>
            </a:extLst>
          </p:cNvPr>
          <p:cNvSpPr txBox="1"/>
          <p:nvPr/>
        </p:nvSpPr>
        <p:spPr>
          <a:xfrm>
            <a:off x="10150577" y="4888658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Hybrid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53" name="Flecha: doblada hacia arriba 52">
            <a:extLst>
              <a:ext uri="{FF2B5EF4-FFF2-40B4-BE49-F238E27FC236}">
                <a16:creationId xmlns:a16="http://schemas.microsoft.com/office/drawing/2014/main" id="{5FD870C0-6B7E-DA59-DD99-01FF89B01768}"/>
              </a:ext>
            </a:extLst>
          </p:cNvPr>
          <p:cNvSpPr/>
          <p:nvPr/>
        </p:nvSpPr>
        <p:spPr>
          <a:xfrm rot="10800000">
            <a:off x="2781540" y="1742232"/>
            <a:ext cx="1622822" cy="787522"/>
          </a:xfrm>
          <a:prstGeom prst="bentUpArrow">
            <a:avLst>
              <a:gd name="adj1" fmla="val 18200"/>
              <a:gd name="adj2" fmla="val 20283"/>
              <a:gd name="adj3" fmla="val 33870"/>
            </a:avLst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85E6FD53-6625-A189-A8EB-254617B4771A}"/>
              </a:ext>
            </a:extLst>
          </p:cNvPr>
          <p:cNvSpPr/>
          <p:nvPr/>
        </p:nvSpPr>
        <p:spPr>
          <a:xfrm>
            <a:off x="6435243" y="2623653"/>
            <a:ext cx="5386997" cy="871014"/>
          </a:xfrm>
          <a:prstGeom prst="roundRect">
            <a:avLst/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0E011B4B-6414-E8BF-5F8A-A7403FDB1E48}"/>
              </a:ext>
            </a:extLst>
          </p:cNvPr>
          <p:cNvSpPr/>
          <p:nvPr/>
        </p:nvSpPr>
        <p:spPr>
          <a:xfrm>
            <a:off x="8280120" y="3594014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AF76C1B9-2929-A5C4-8F4E-62C59E43EC19}"/>
              </a:ext>
            </a:extLst>
          </p:cNvPr>
          <p:cNvSpPr/>
          <p:nvPr/>
        </p:nvSpPr>
        <p:spPr>
          <a:xfrm>
            <a:off x="10150575" y="3595306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34AF35B0-41AC-DDE3-8F45-5C4D12FFB215}"/>
              </a:ext>
            </a:extLst>
          </p:cNvPr>
          <p:cNvSpPr/>
          <p:nvPr/>
        </p:nvSpPr>
        <p:spPr>
          <a:xfrm>
            <a:off x="6435234" y="3594014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5685307-F12C-3E69-3DCB-22DD1C58838B}"/>
              </a:ext>
            </a:extLst>
          </p:cNvPr>
          <p:cNvSpPr txBox="1"/>
          <p:nvPr/>
        </p:nvSpPr>
        <p:spPr>
          <a:xfrm>
            <a:off x="6399872" y="3683521"/>
            <a:ext cx="1746130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Pattern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detection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EE807A31-7879-19AD-D471-AD31D4B3ACE5}"/>
              </a:ext>
            </a:extLst>
          </p:cNvPr>
          <p:cNvSpPr txBox="1"/>
          <p:nvPr/>
        </p:nvSpPr>
        <p:spPr>
          <a:xfrm>
            <a:off x="8380165" y="3683521"/>
            <a:ext cx="1497144" cy="374571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Reconstruction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6C5DF9A3-EBB2-D533-0181-474897D154F9}"/>
              </a:ext>
            </a:extLst>
          </p:cNvPr>
          <p:cNvSpPr txBox="1"/>
          <p:nvPr/>
        </p:nvSpPr>
        <p:spPr>
          <a:xfrm>
            <a:off x="10150575" y="3683521"/>
            <a:ext cx="1671657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Prediction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5" name="Flecha: doblada hacia arriba 64">
            <a:extLst>
              <a:ext uri="{FF2B5EF4-FFF2-40B4-BE49-F238E27FC236}">
                <a16:creationId xmlns:a16="http://schemas.microsoft.com/office/drawing/2014/main" id="{6EB1503A-AEB0-2A1D-7CC3-7439CFA5F4FD}"/>
              </a:ext>
            </a:extLst>
          </p:cNvPr>
          <p:cNvSpPr/>
          <p:nvPr/>
        </p:nvSpPr>
        <p:spPr>
          <a:xfrm rot="10800000" flipH="1">
            <a:off x="7699408" y="1743058"/>
            <a:ext cx="1623600" cy="787522"/>
          </a:xfrm>
          <a:prstGeom prst="bentUpArrow">
            <a:avLst>
              <a:gd name="adj1" fmla="val 18200"/>
              <a:gd name="adj2" fmla="val 20283"/>
              <a:gd name="adj3" fmla="val 33870"/>
            </a:avLst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E34A349-1969-F2C0-C423-6CB1B003B968}"/>
              </a:ext>
            </a:extLst>
          </p:cNvPr>
          <p:cNvSpPr txBox="1"/>
          <p:nvPr/>
        </p:nvSpPr>
        <p:spPr>
          <a:xfrm>
            <a:off x="2120197" y="4891452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  <a:ea typeface="Calibri"/>
                <a:cs typeface="Calibri"/>
              </a:rPr>
              <a:t>Superresolution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A6509A-7DBA-133A-E37A-8D05242867A5}"/>
              </a:ext>
            </a:extLst>
          </p:cNvPr>
          <p:cNvSpPr txBox="1">
            <a:spLocks/>
          </p:cNvSpPr>
          <p:nvPr/>
        </p:nvSpPr>
        <p:spPr>
          <a:xfrm>
            <a:off x="2120197" y="-2438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Open Source Software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D5BC451-65E5-524B-7463-BDCA4B7CE000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, Icono&#10;&#10;Descripción generada automáticamente">
            <a:extLst>
              <a:ext uri="{FF2B5EF4-FFF2-40B4-BE49-F238E27FC236}">
                <a16:creationId xmlns:a16="http://schemas.microsoft.com/office/drawing/2014/main" id="{353E1606-0A85-5767-5FAA-CA6626ACFF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3428C46F-B1A0-ACE5-DFCD-2FB554D9E095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F70390C-5B39-E316-3EE9-6E2B52AF9A6E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 descr="Logotipo, Icono&#10;&#10;Descripción generada automáticamente">
            <a:extLst>
              <a:ext uri="{FF2B5EF4-FFF2-40B4-BE49-F238E27FC236}">
                <a16:creationId xmlns:a16="http://schemas.microsoft.com/office/drawing/2014/main" id="{1CBC53B5-2E37-B836-11AA-77562F3AB7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1D546A5-AAFB-F0E8-EAFC-1CDDB8BCFA81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9492F89-C06B-E85F-CE53-8D7631D0DCD1}"/>
              </a:ext>
            </a:extLst>
          </p:cNvPr>
          <p:cNvSpPr txBox="1"/>
          <p:nvPr/>
        </p:nvSpPr>
        <p:spPr>
          <a:xfrm>
            <a:off x="4177036" y="5318113"/>
            <a:ext cx="5145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hlinkClick r:id="rId3"/>
              </a:rPr>
              <a:t>https://modelflows.github.io/modelflowsapp/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2773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grpSp>
        <p:nvGrpSpPr>
          <p:cNvPr id="67" name="Grupo 66">
            <a:extLst>
              <a:ext uri="{FF2B5EF4-FFF2-40B4-BE49-F238E27FC236}">
                <a16:creationId xmlns:a16="http://schemas.microsoft.com/office/drawing/2014/main" id="{58604EF6-296C-BCE7-8B16-D9C5019F0F07}"/>
              </a:ext>
            </a:extLst>
          </p:cNvPr>
          <p:cNvGrpSpPr/>
          <p:nvPr/>
        </p:nvGrpSpPr>
        <p:grpSpPr>
          <a:xfrm>
            <a:off x="4608997" y="1346098"/>
            <a:ext cx="2892880" cy="1022915"/>
            <a:chOff x="4656000" y="375920"/>
            <a:chExt cx="2892880" cy="1022915"/>
          </a:xfrm>
        </p:grpSpPr>
        <p:sp>
          <p:nvSpPr>
            <p:cNvPr id="66" name="Rectángulo: esquinas diagonales cortadas 65">
              <a:extLst>
                <a:ext uri="{FF2B5EF4-FFF2-40B4-BE49-F238E27FC236}">
                  <a16:creationId xmlns:a16="http://schemas.microsoft.com/office/drawing/2014/main" id="{D0F957A5-F036-8328-3672-87D2CB7CA03C}"/>
                </a:ext>
              </a:extLst>
            </p:cNvPr>
            <p:cNvSpPr/>
            <p:nvPr/>
          </p:nvSpPr>
          <p:spPr>
            <a:xfrm>
              <a:off x="4656000" y="375920"/>
              <a:ext cx="2892880" cy="978356"/>
            </a:xfrm>
            <a:prstGeom prst="snip2DiagRect">
              <a:avLst/>
            </a:prstGeom>
            <a:solidFill>
              <a:srgbClr val="0922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B64364F6-78E6-4AB1-BAB9-462752AB4A88}"/>
                </a:ext>
              </a:extLst>
            </p:cNvPr>
            <p:cNvSpPr txBox="1"/>
            <p:nvPr/>
          </p:nvSpPr>
          <p:spPr>
            <a:xfrm>
              <a:off x="4930625" y="411331"/>
              <a:ext cx="2343629" cy="987504"/>
            </a:xfrm>
            <a:prstGeom prst="roundRect">
              <a:avLst/>
            </a:prstGeom>
            <a:noFill/>
            <a:ln>
              <a:noFill/>
            </a:ln>
            <a:effectLst>
              <a:softEdge rad="3175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b="1" dirty="0">
                  <a:solidFill>
                    <a:schemeClr val="bg1"/>
                  </a:solidFill>
                </a:rPr>
                <a:t>ModelFLOWs</a:t>
              </a:r>
            </a:p>
            <a:p>
              <a:pPr algn="ctr"/>
              <a:r>
                <a:rPr lang="es-ES" sz="2800" b="1" dirty="0">
                  <a:solidFill>
                    <a:schemeClr val="bg1"/>
                  </a:solidFill>
                </a:rPr>
                <a:t>APP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Flecha: doblada hacia arriba 52">
            <a:extLst>
              <a:ext uri="{FF2B5EF4-FFF2-40B4-BE49-F238E27FC236}">
                <a16:creationId xmlns:a16="http://schemas.microsoft.com/office/drawing/2014/main" id="{5FD870C0-6B7E-DA59-DD99-01FF89B01768}"/>
              </a:ext>
            </a:extLst>
          </p:cNvPr>
          <p:cNvSpPr/>
          <p:nvPr/>
        </p:nvSpPr>
        <p:spPr>
          <a:xfrm rot="10800000">
            <a:off x="2781540" y="1742232"/>
            <a:ext cx="1622822" cy="787522"/>
          </a:xfrm>
          <a:prstGeom prst="bentUpArrow">
            <a:avLst>
              <a:gd name="adj1" fmla="val 18200"/>
              <a:gd name="adj2" fmla="val 20283"/>
              <a:gd name="adj3" fmla="val 33870"/>
            </a:avLst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lecha: doblada hacia arriba 64">
            <a:extLst>
              <a:ext uri="{FF2B5EF4-FFF2-40B4-BE49-F238E27FC236}">
                <a16:creationId xmlns:a16="http://schemas.microsoft.com/office/drawing/2014/main" id="{6EB1503A-AEB0-2A1D-7CC3-7439CFA5F4FD}"/>
              </a:ext>
            </a:extLst>
          </p:cNvPr>
          <p:cNvSpPr/>
          <p:nvPr/>
        </p:nvSpPr>
        <p:spPr>
          <a:xfrm rot="10800000" flipH="1">
            <a:off x="7699408" y="1743058"/>
            <a:ext cx="1623600" cy="787522"/>
          </a:xfrm>
          <a:prstGeom prst="bentUpArrow">
            <a:avLst>
              <a:gd name="adj1" fmla="val 18200"/>
              <a:gd name="adj2" fmla="val 20283"/>
              <a:gd name="adj3" fmla="val 33870"/>
            </a:avLst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A6509A-7DBA-133A-E37A-8D05242867A5}"/>
              </a:ext>
            </a:extLst>
          </p:cNvPr>
          <p:cNvSpPr txBox="1">
            <a:spLocks/>
          </p:cNvSpPr>
          <p:nvPr/>
        </p:nvSpPr>
        <p:spPr>
          <a:xfrm>
            <a:off x="2120197" y="-2438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dirty="0"/>
              <a:t>Open Source Software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380BDBF-4A42-6263-879E-80EC5E18E5CD}"/>
              </a:ext>
            </a:extLst>
          </p:cNvPr>
          <p:cNvCxnSpPr/>
          <p:nvPr/>
        </p:nvCxnSpPr>
        <p:spPr>
          <a:xfrm>
            <a:off x="9228483" y="4065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A8329B3-A632-1A8D-4E68-530727A9042B}"/>
              </a:ext>
            </a:extLst>
          </p:cNvPr>
          <p:cNvSpPr txBox="1"/>
          <p:nvPr/>
        </p:nvSpPr>
        <p:spPr>
          <a:xfrm>
            <a:off x="7172107" y="3522702"/>
            <a:ext cx="20226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rgbClr val="0033CC"/>
                </a:solidFill>
              </a:rPr>
              <a:t>Big </a:t>
            </a:r>
            <a:r>
              <a:rPr lang="es-ES" sz="2400" dirty="0" err="1">
                <a:solidFill>
                  <a:srgbClr val="0033CC"/>
                </a:solidFill>
              </a:rPr>
              <a:t>databases</a:t>
            </a:r>
            <a:endParaRPr lang="es-ES" sz="2400" dirty="0">
              <a:solidFill>
                <a:srgbClr val="0033CC"/>
              </a:solidFill>
            </a:endParaRPr>
          </a:p>
          <a:p>
            <a:pPr algn="ctr"/>
            <a:endParaRPr lang="es-ES" sz="2400" dirty="0">
              <a:solidFill>
                <a:srgbClr val="0033CC"/>
              </a:solidFill>
            </a:endParaRPr>
          </a:p>
          <a:p>
            <a:pPr algn="ctr"/>
            <a:r>
              <a:rPr lang="es-ES" sz="2400" b="1" dirty="0">
                <a:solidFill>
                  <a:srgbClr val="0033CC"/>
                </a:solidFill>
              </a:rPr>
              <a:t>CPU &amp; GPU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DB2CF2B-714F-6A11-2BCE-2B339B17B644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Logotipo, Icono&#10;&#10;Descripción generada automáticamente">
            <a:extLst>
              <a:ext uri="{FF2B5EF4-FFF2-40B4-BE49-F238E27FC236}">
                <a16:creationId xmlns:a16="http://schemas.microsoft.com/office/drawing/2014/main" id="{8D5EB70D-BB77-C7AF-8FC9-DE7D60AF48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B5A8993-C449-468D-59FB-5CA2BABBE6BE}"/>
              </a:ext>
            </a:extLst>
          </p:cNvPr>
          <p:cNvSpPr/>
          <p:nvPr/>
        </p:nvSpPr>
        <p:spPr>
          <a:xfrm>
            <a:off x="0" y="6060332"/>
            <a:ext cx="12192000" cy="797668"/>
          </a:xfrm>
          <a:prstGeom prst="rect">
            <a:avLst/>
          </a:prstGeom>
          <a:solidFill>
            <a:srgbClr val="D39650"/>
          </a:solidFill>
          <a:ln>
            <a:solidFill>
              <a:srgbClr val="D396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D614BFD8-7976-829B-564C-023C13A00E46}"/>
              </a:ext>
            </a:extLst>
          </p:cNvPr>
          <p:cNvSpPr/>
          <p:nvPr/>
        </p:nvSpPr>
        <p:spPr>
          <a:xfrm>
            <a:off x="0" y="5715154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 descr="Logotipo, Icono&#10;&#10;Descripción generada automáticamente">
            <a:extLst>
              <a:ext uri="{FF2B5EF4-FFF2-40B4-BE49-F238E27FC236}">
                <a16:creationId xmlns:a16="http://schemas.microsoft.com/office/drawing/2014/main" id="{331C3684-C0FB-3559-4DB9-98EEC72895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715154"/>
            <a:ext cx="1288789" cy="89965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2FF9BD57-5BF6-F1B8-F888-024E92B74C3C}"/>
              </a:ext>
            </a:extLst>
          </p:cNvPr>
          <p:cNvSpPr txBox="1"/>
          <p:nvPr/>
        </p:nvSpPr>
        <p:spPr>
          <a:xfrm>
            <a:off x="167944" y="6607631"/>
            <a:ext cx="23770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b="1" dirty="0">
                <a:solidFill>
                  <a:srgbClr val="092240"/>
                </a:solidFill>
              </a:rPr>
              <a:t>Universidad Politécnica de Madrid</a:t>
            </a:r>
            <a:endParaRPr lang="en-US" sz="1200" b="1" dirty="0">
              <a:solidFill>
                <a:srgbClr val="092240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BFE2204-41F2-2429-2520-72CF18B3A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197" y="2966199"/>
            <a:ext cx="3322980" cy="236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4312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1f1963-a4cd-4183-982d-5e3a2263d762">
      <Terms xmlns="http://schemas.microsoft.com/office/infopath/2007/PartnerControls"/>
    </lcf76f155ced4ddcb4097134ff3c332f>
    <TaxCatchAll xmlns="7104bd94-4083-4779-8768-541700349e9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6A8F7DEE1027B48AE690C041C185240" ma:contentTypeVersion="11" ma:contentTypeDescription="Crear nuevo documento." ma:contentTypeScope="" ma:versionID="b591b6b370bba6b0b7df6028dc02b86f">
  <xsd:schema xmlns:xsd="http://www.w3.org/2001/XMLSchema" xmlns:xs="http://www.w3.org/2001/XMLSchema" xmlns:p="http://schemas.microsoft.com/office/2006/metadata/properties" xmlns:ns2="ea1f1963-a4cd-4183-982d-5e3a2263d762" xmlns:ns3="7104bd94-4083-4779-8768-541700349e9a" targetNamespace="http://schemas.microsoft.com/office/2006/metadata/properties" ma:root="true" ma:fieldsID="c15a7e406ed4d00b86afd997564c26a9" ns2:_="" ns3:_="">
    <xsd:import namespace="ea1f1963-a4cd-4183-982d-5e3a2263d762"/>
    <xsd:import namespace="7104bd94-4083-4779-8768-541700349e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1f1963-a4cd-4183-982d-5e3a2263d7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Etiquetas de imagen" ma:readOnly="false" ma:fieldId="{5cf76f15-5ced-4ddc-b409-7134ff3c332f}" ma:taxonomyMulti="true" ma:sspId="6b79bab5-423c-41bb-b2a6-fa644551ea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04bd94-4083-4779-8768-541700349e9a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7312b7f-67fd-4ce4-b562-48bc51f9cd45}" ma:internalName="TaxCatchAll" ma:showField="CatchAllData" ma:web="7104bd94-4083-4779-8768-541700349e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2A3918-21C1-4D09-B324-C3298092D2AD}">
  <ds:schemaRefs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ea1f1963-a4cd-4183-982d-5e3a2263d762"/>
  </ds:schemaRefs>
</ds:datastoreItem>
</file>

<file path=customXml/itemProps2.xml><?xml version="1.0" encoding="utf-8"?>
<ds:datastoreItem xmlns:ds="http://schemas.openxmlformats.org/officeDocument/2006/customXml" ds:itemID="{76CCB3E6-A50F-4F9C-9C74-6450A72436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2FE865-1138-4173-A0EA-25DD10B9C8C2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1541</Words>
  <Application>Microsoft Office PowerPoint</Application>
  <PresentationFormat>Panorámica</PresentationFormat>
  <Paragraphs>445</Paragraphs>
  <Slides>30</Slides>
  <Notes>0</Notes>
  <HiddenSlides>0</HiddenSlides>
  <MMClips>4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7" baseType="lpstr">
      <vt:lpstr>Arial</vt:lpstr>
      <vt:lpstr>Avenir Next LT Pro Light</vt:lpstr>
      <vt:lpstr>Calibri</vt:lpstr>
      <vt:lpstr>Calibri Light</vt:lpstr>
      <vt:lpstr>Times New Roman</vt:lpstr>
      <vt:lpstr>Tema de Office</vt:lpstr>
      <vt:lpstr>Acrobat Document</vt:lpstr>
      <vt:lpstr>  Artificial intelligence, machine learning and data-driven methods to model complex problems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Universidad Politecnica de Madrid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ENEKO LAZPITA SUINAGA</dc:creator>
  <cp:lastModifiedBy>ENEKO LAZPITA SUINAGA</cp:lastModifiedBy>
  <cp:revision>37</cp:revision>
  <dcterms:created xsi:type="dcterms:W3CDTF">2023-03-28T09:27:13Z</dcterms:created>
  <dcterms:modified xsi:type="dcterms:W3CDTF">2023-05-16T16:05:23Z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0x01010026A8F7DEE1027B48AE690C041C185240</vt:lpwstr>
  </property>
</Properties>
</file>